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44" r:id="rId2"/>
    <p:sldId id="336" r:id="rId3"/>
    <p:sldId id="276" r:id="rId4"/>
    <p:sldId id="279" r:id="rId5"/>
    <p:sldId id="274" r:id="rId6"/>
    <p:sldId id="360" r:id="rId7"/>
    <p:sldId id="366" r:id="rId8"/>
    <p:sldId id="362" r:id="rId9"/>
    <p:sldId id="361" r:id="rId10"/>
    <p:sldId id="275" r:id="rId11"/>
    <p:sldId id="365" r:id="rId12"/>
    <p:sldId id="363" r:id="rId13"/>
    <p:sldId id="364" r:id="rId14"/>
    <p:sldId id="33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DFAEC"/>
    <a:srgbClr val="FDFAEB"/>
    <a:srgbClr val="006CB8"/>
    <a:srgbClr val="ED1C24"/>
    <a:srgbClr val="EE3338"/>
    <a:srgbClr val="0072B9"/>
    <a:srgbClr val="D83236"/>
    <a:srgbClr val="F68B1D"/>
    <a:srgbClr val="00AB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5" autoAdjust="0"/>
    <p:restoredTop sz="94660"/>
  </p:normalViewPr>
  <p:slideViewPr>
    <p:cSldViewPr snapToGrid="0">
      <p:cViewPr varScale="1">
        <p:scale>
          <a:sx n="83" d="100"/>
          <a:sy n="83" d="100"/>
        </p:scale>
        <p:origin x="37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7B6626-4231-4DD9-87C9-E84647F4F790}"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34D73-0A17-47E2-945B-9C5FB61C5051}" type="slidenum">
              <a:rPr lang="en-US" smtClean="0"/>
              <a:t>‹#›</a:t>
            </a:fld>
            <a:endParaRPr lang="en-US"/>
          </a:p>
        </p:txBody>
      </p:sp>
    </p:spTree>
    <p:extLst>
      <p:ext uri="{BB962C8B-B14F-4D97-AF65-F5344CB8AC3E}">
        <p14:creationId xmlns:p14="http://schemas.microsoft.com/office/powerpoint/2010/main" val="366160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C86B3-DB16-4E81-9B1C-117A74753F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0FB5F6-4947-42C7-85D1-87F986B30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CB55F6-6239-4207-A82E-537D84011D10}"/>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5" name="Footer Placeholder 4">
            <a:extLst>
              <a:ext uri="{FF2B5EF4-FFF2-40B4-BE49-F238E27FC236}">
                <a16:creationId xmlns:a16="http://schemas.microsoft.com/office/drawing/2014/main" id="{09B952F8-F96E-4DC9-B7C6-F02B7A45D3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A535E-9DA8-4BE4-9ED2-DE0A97D4E5D6}"/>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4618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D765-92CE-4502-9D50-C81CCCE05C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C11375-4BF6-4F74-B834-4AF05D9D27A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FB0ED3-DF00-409D-9DE6-9469EAFB0560}"/>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5" name="Footer Placeholder 4">
            <a:extLst>
              <a:ext uri="{FF2B5EF4-FFF2-40B4-BE49-F238E27FC236}">
                <a16:creationId xmlns:a16="http://schemas.microsoft.com/office/drawing/2014/main" id="{E75EB722-8435-4D69-8D8D-1BFF23871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D4557B-BF42-4B9D-9317-5C0191BDEDFD}"/>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3492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9F05F4-1D2A-4C9C-A394-65C703D0F1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7A1079-2E7B-4ACD-A023-3CDB20AB3FB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9AC31-F07A-48FC-B228-5CFF2994A971}"/>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5" name="Footer Placeholder 4">
            <a:extLst>
              <a:ext uri="{FF2B5EF4-FFF2-40B4-BE49-F238E27FC236}">
                <a16:creationId xmlns:a16="http://schemas.microsoft.com/office/drawing/2014/main" id="{2A348534-4FE6-43B8-B39C-2CB083C1B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46578-757C-4D19-B53F-C7C40130736A}"/>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134674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FD56-401F-454B-9367-EBE70728A6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4D2F96-00BB-43AD-AF7E-FC7A3C7DE6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F93D43-4FEF-430F-AE3F-DEB13893902F}"/>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5" name="Footer Placeholder 4">
            <a:extLst>
              <a:ext uri="{FF2B5EF4-FFF2-40B4-BE49-F238E27FC236}">
                <a16:creationId xmlns:a16="http://schemas.microsoft.com/office/drawing/2014/main" id="{9055E527-D269-43AF-A952-FE3A417DF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50A628-18AC-45E9-A165-095902D5BF10}"/>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37620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EEBF-6DD3-4EA2-893C-D3A849EAAB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1B3210-7993-40B6-95CD-3F60854466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E57688-5C4A-4220-A68F-3C3312231915}"/>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5" name="Footer Placeholder 4">
            <a:extLst>
              <a:ext uri="{FF2B5EF4-FFF2-40B4-BE49-F238E27FC236}">
                <a16:creationId xmlns:a16="http://schemas.microsoft.com/office/drawing/2014/main" id="{7A9BED82-2845-4453-A938-8E73594D3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B7641-EA46-490A-A9A7-D4B7F7AE9A0F}"/>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4398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5A8E2-A7BF-4374-A21B-7D570CC8CD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C2FEC-85CF-4142-B532-0E312B8BD4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20C1B2-8572-43ED-A1EF-7B22CC0222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CC4224-E31E-4DC3-8302-AB06DCF0774F}"/>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6" name="Footer Placeholder 5">
            <a:extLst>
              <a:ext uri="{FF2B5EF4-FFF2-40B4-BE49-F238E27FC236}">
                <a16:creationId xmlns:a16="http://schemas.microsoft.com/office/drawing/2014/main" id="{B42DC25E-3510-444C-A32E-9F4794D020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8D2560-9DB9-46FE-BD12-0D4A36C88795}"/>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1137725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D8D31-44B8-4586-9D24-15809035BE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5E27E1-A8B8-41AE-8D53-E261AFA476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ED0408-96E2-4D6C-A34D-2251CB12512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5B5D2C-F5F7-42AD-977A-062DCF9BB8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46F845-41E5-4DD8-8AE9-769CD12D50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35E63C-0F18-410D-8F59-E7D63F972539}"/>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8" name="Footer Placeholder 7">
            <a:extLst>
              <a:ext uri="{FF2B5EF4-FFF2-40B4-BE49-F238E27FC236}">
                <a16:creationId xmlns:a16="http://schemas.microsoft.com/office/drawing/2014/main" id="{01ACB113-922E-4689-AAE6-E37BFD7474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F874-185D-4E49-8D57-E905C25CAA40}"/>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379321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5CD6E-381C-4269-9082-A6A19B2164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F89C23-7083-4C4C-A903-432CC8D1B76A}"/>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4" name="Footer Placeholder 3">
            <a:extLst>
              <a:ext uri="{FF2B5EF4-FFF2-40B4-BE49-F238E27FC236}">
                <a16:creationId xmlns:a16="http://schemas.microsoft.com/office/drawing/2014/main" id="{5A15B02F-FC0F-4499-A112-93D41FE9FE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FFA0BC-5A0D-4FA0-9AA6-3DAE4EBB7BEF}"/>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119824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25E1D-8DD8-40A6-B383-1AD2FE6514C5}"/>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3" name="Footer Placeholder 2">
            <a:extLst>
              <a:ext uri="{FF2B5EF4-FFF2-40B4-BE49-F238E27FC236}">
                <a16:creationId xmlns:a16="http://schemas.microsoft.com/office/drawing/2014/main" id="{97FDFBBB-72E5-468E-ACFC-ED1FA174A1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BF396F-C476-47B8-8BEB-8C1C9D678941}"/>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255456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F41C4-379E-40EE-9BA8-6EB14DCB5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B54057-6AA6-433B-B1FB-210226BFD1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5D66BE-B8CD-4A55-B822-327DCD366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540CA8-B21B-4756-B0E6-06208B32AB04}"/>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6" name="Footer Placeholder 5">
            <a:extLst>
              <a:ext uri="{FF2B5EF4-FFF2-40B4-BE49-F238E27FC236}">
                <a16:creationId xmlns:a16="http://schemas.microsoft.com/office/drawing/2014/main" id="{04507D4C-41C0-4043-9D65-4174E8D51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5C11E6-432D-4200-A9D2-83311BECC81A}"/>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25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360A4-04CE-4B91-A940-A0B5950385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8D7269-BBA5-49A9-B709-8ECCD17904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5FD460-14A2-4620-AC9C-3FEF475EA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2714FE-9DEE-4F1C-9CB4-C6D3A9206456}"/>
              </a:ext>
            </a:extLst>
          </p:cNvPr>
          <p:cNvSpPr>
            <a:spLocks noGrp="1"/>
          </p:cNvSpPr>
          <p:nvPr>
            <p:ph type="dt" sz="half" idx="10"/>
          </p:nvPr>
        </p:nvSpPr>
        <p:spPr/>
        <p:txBody>
          <a:bodyPr/>
          <a:lstStyle/>
          <a:p>
            <a:fld id="{1E26D13E-E5D4-4713-B2E2-B00F8876F654}" type="datetimeFigureOut">
              <a:rPr lang="en-US" smtClean="0"/>
              <a:t>1/11/2022</a:t>
            </a:fld>
            <a:endParaRPr lang="en-US"/>
          </a:p>
        </p:txBody>
      </p:sp>
      <p:sp>
        <p:nvSpPr>
          <p:cNvPr id="6" name="Footer Placeholder 5">
            <a:extLst>
              <a:ext uri="{FF2B5EF4-FFF2-40B4-BE49-F238E27FC236}">
                <a16:creationId xmlns:a16="http://schemas.microsoft.com/office/drawing/2014/main" id="{E3379B26-341E-4FAC-A250-26CE381F2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F2582-BFB8-4841-9683-156F4CA4D9E4}"/>
              </a:ext>
            </a:extLst>
          </p:cNvPr>
          <p:cNvSpPr>
            <a:spLocks noGrp="1"/>
          </p:cNvSpPr>
          <p:nvPr>
            <p:ph type="sldNum" sz="quarter" idx="12"/>
          </p:nvPr>
        </p:nvSpPr>
        <p:spPr/>
        <p:txBody>
          <a:bodyPr/>
          <a:lstStyle/>
          <a:p>
            <a:fld id="{55DFD8D7-AE1A-4E2B-9424-7B4D3278CE0D}" type="slidenum">
              <a:rPr lang="en-US" smtClean="0"/>
              <a:t>‹#›</a:t>
            </a:fld>
            <a:endParaRPr lang="en-US"/>
          </a:p>
        </p:txBody>
      </p:sp>
    </p:spTree>
    <p:extLst>
      <p:ext uri="{BB962C8B-B14F-4D97-AF65-F5344CB8AC3E}">
        <p14:creationId xmlns:p14="http://schemas.microsoft.com/office/powerpoint/2010/main" val="87357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133DCF-F572-4E29-803E-EE030962B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397885-C79B-4A83-B889-C8277DA1F6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D5ADE73-16B4-4BED-A288-5A06D7E105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fld id="{1E26D13E-E5D4-4713-B2E2-B00F8876F654}" type="datetimeFigureOut">
              <a:rPr lang="en-US" smtClean="0"/>
              <a:pPr/>
              <a:t>1/11/2022</a:t>
            </a:fld>
            <a:endParaRPr lang="en-US" dirty="0"/>
          </a:p>
        </p:txBody>
      </p:sp>
      <p:sp>
        <p:nvSpPr>
          <p:cNvPr id="5" name="Footer Placeholder 4">
            <a:extLst>
              <a:ext uri="{FF2B5EF4-FFF2-40B4-BE49-F238E27FC236}">
                <a16:creationId xmlns:a16="http://schemas.microsoft.com/office/drawing/2014/main" id="{902BA571-7A46-43CD-B404-37E521363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endParaRPr lang="en-US" dirty="0"/>
          </a:p>
        </p:txBody>
      </p:sp>
      <p:sp>
        <p:nvSpPr>
          <p:cNvPr id="6" name="Slide Number Placeholder 5">
            <a:extLst>
              <a:ext uri="{FF2B5EF4-FFF2-40B4-BE49-F238E27FC236}">
                <a16:creationId xmlns:a16="http://schemas.microsoft.com/office/drawing/2014/main" id="{46CE69AA-8CB8-4984-AC6D-E2F65F2D24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fld id="{55DFD8D7-AE1A-4E2B-9424-7B4D3278CE0D}" type="slidenum">
              <a:rPr lang="en-US" smtClean="0"/>
              <a:pPr/>
              <a:t>‹#›</a:t>
            </a:fld>
            <a:endParaRPr lang="en-US" dirty="0"/>
          </a:p>
        </p:txBody>
      </p:sp>
    </p:spTree>
    <p:extLst>
      <p:ext uri="{BB962C8B-B14F-4D97-AF65-F5344CB8AC3E}">
        <p14:creationId xmlns:p14="http://schemas.microsoft.com/office/powerpoint/2010/main" val="941814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20.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ACB07-92C2-4E42-A03A-D275649CF5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80912A1-CA4E-44DE-A917-0685110E475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256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742" y="919742"/>
            <a:ext cx="6824323"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2   </a:t>
            </a:r>
            <a:r>
              <a:rPr lang="en-US" sz="2000" dirty="0">
                <a:latin typeface="Arial" panose="020B0604020202020204" pitchFamily="34" charset="0"/>
                <a:cs typeface="Arial" panose="020B0604020202020204" pitchFamily="34" charset="0"/>
              </a:rPr>
              <a:t>Enter the data into a graphing calculator and use</a:t>
            </a:r>
          </a:p>
          <a:p>
            <a:r>
              <a:rPr lang="en-US" sz="2000" dirty="0">
                <a:latin typeface="Arial" panose="020B0604020202020204" pitchFamily="34" charset="0"/>
                <a:cs typeface="Arial" panose="020B0604020202020204" pitchFamily="34" charset="0"/>
              </a:rPr>
              <a:t>              cubic regression to obtain a polynomial function.</a:t>
            </a:r>
          </a:p>
        </p:txBody>
      </p:sp>
      <mc:AlternateContent xmlns:mc="http://schemas.openxmlformats.org/markup-compatibility/2006">
        <mc:Choice xmlns:a14="http://schemas.microsoft.com/office/drawing/2010/main" Requires="a14">
          <p:sp>
            <p:nvSpPr>
              <p:cNvPr id="67" name="TextBox 66"/>
              <p:cNvSpPr txBox="1"/>
              <p:nvPr/>
            </p:nvSpPr>
            <p:spPr>
              <a:xfrm>
                <a:off x="737767" y="1855575"/>
                <a:ext cx="5755629" cy="2697020"/>
              </a:xfrm>
              <a:prstGeom prst="rect">
                <a:avLst/>
              </a:prstGeom>
              <a:noFill/>
            </p:spPr>
            <p:txBody>
              <a:bodyPr wrap="square" rtlCol="0">
                <a:spAutoFit/>
              </a:bodyPr>
              <a:lstStyle/>
              <a:p>
                <a:pPr>
                  <a:lnSpc>
                    <a:spcPct val="150000"/>
                  </a:lnSpc>
                </a:pPr>
                <a:r>
                  <a:rPr lang="en-US" sz="2000" dirty="0">
                    <a:latin typeface="Arial" panose="020B0604020202020204" pitchFamily="34" charset="0"/>
                    <a:cs typeface="Arial" panose="020B0604020202020204" pitchFamily="34" charset="0"/>
                  </a:rPr>
                  <a:t>Because </a:t>
                </a:r>
                <a14:m>
                  <m:oMath xmlns:m="http://schemas.openxmlformats.org/officeDocument/2006/math">
                    <m:f>
                      <m:fPr>
                        <m:ctrlPr>
                          <a:rPr lang="en-US" sz="2000" i="1" dirty="0" smtClean="0">
                            <a:latin typeface="Cambria Math" panose="02040503050406030204" pitchFamily="18" charset="0"/>
                            <a:cs typeface="Arial" panose="020B0604020202020204" pitchFamily="34" charset="0"/>
                          </a:rPr>
                        </m:ctrlPr>
                      </m:fPr>
                      <m:num>
                        <m:r>
                          <m:rPr>
                            <m:nor/>
                          </m:rPr>
                          <a:rPr lang="en-US" sz="2000" b="0" i="0" dirty="0" smtClean="0">
                            <a:latin typeface="Arial" panose="020B0604020202020204" pitchFamily="34" charset="0"/>
                            <a:cs typeface="Arial" panose="020B0604020202020204" pitchFamily="34" charset="0"/>
                          </a:rPr>
                          <m:t>1</m:t>
                        </m:r>
                      </m:num>
                      <m:den>
                        <m:r>
                          <m:rPr>
                            <m:nor/>
                          </m:rPr>
                          <a:rPr lang="en-US" sz="2000" b="0" i="0" dirty="0" smtClean="0">
                            <a:latin typeface="Arial" panose="020B0604020202020204" pitchFamily="34" charset="0"/>
                            <a:cs typeface="Arial" panose="020B0604020202020204" pitchFamily="34" charset="0"/>
                          </a:rPr>
                          <m:t>6</m:t>
                        </m:r>
                      </m:den>
                    </m:f>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0.1666666667, </a:t>
                </a:r>
              </a:p>
              <a:p>
                <a:pPr>
                  <a:lnSpc>
                    <a:spcPct val="150000"/>
                  </a:lnSpc>
                </a:pPr>
                <a:r>
                  <a:rPr lang="en-US" sz="2000" dirty="0">
                    <a:latin typeface="Arial" panose="020B0604020202020204" pitchFamily="34" charset="0"/>
                    <a:cs typeface="Arial" panose="020B0604020202020204" pitchFamily="34" charset="0"/>
                  </a:rPr>
                  <a:t>               </a:t>
                </a:r>
                <a14:m>
                  <m:oMath xmlns:m="http://schemas.openxmlformats.org/officeDocument/2006/math">
                    <m:f>
                      <m:fPr>
                        <m:ctrlPr>
                          <a:rPr lang="en-US" sz="2000" i="1" dirty="0" smtClean="0">
                            <a:latin typeface="Cambria Math" panose="02040503050406030204" pitchFamily="18" charset="0"/>
                            <a:cs typeface="Arial" panose="020B0604020202020204" pitchFamily="34" charset="0"/>
                          </a:rPr>
                        </m:ctrlPr>
                      </m:fPr>
                      <m:num>
                        <m:r>
                          <m:rPr>
                            <m:nor/>
                          </m:rPr>
                          <a:rPr lang="en-US" sz="2000" b="0" i="0" dirty="0" smtClean="0">
                            <a:latin typeface="Arial" panose="020B0604020202020204" pitchFamily="34" charset="0"/>
                            <a:cs typeface="Arial" panose="020B0604020202020204" pitchFamily="34" charset="0"/>
                          </a:rPr>
                          <m:t>1</m:t>
                        </m:r>
                      </m:num>
                      <m:den>
                        <m:r>
                          <m:rPr>
                            <m:nor/>
                          </m:rPr>
                          <a:rPr lang="en-US" sz="2000" b="0" i="0" dirty="0" smtClean="0">
                            <a:latin typeface="Arial" panose="020B0604020202020204" pitchFamily="34" charset="0"/>
                            <a:cs typeface="Arial" panose="020B0604020202020204" pitchFamily="34" charset="0"/>
                          </a:rPr>
                          <m:t>2</m:t>
                        </m:r>
                      </m:den>
                    </m:f>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i="1" dirty="0" smtClean="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0.5, and </a:t>
                </a:r>
              </a:p>
              <a:p>
                <a:pPr>
                  <a:lnSpc>
                    <a:spcPct val="150000"/>
                  </a:lnSpc>
                </a:pPr>
                <a14:m>
                  <m:oMath xmlns:m="http://schemas.openxmlformats.org/officeDocument/2006/math">
                    <m:r>
                      <a:rPr lang="en-US" sz="2000" b="0" i="1" dirty="0" smtClean="0">
                        <a:latin typeface="Cambria Math" panose="02040503050406030204" pitchFamily="18" charset="0"/>
                        <a:cs typeface="Arial" panose="020B0604020202020204" pitchFamily="34" charset="0"/>
                      </a:rPr>
                      <m:t>                   </m:t>
                    </m:r>
                    <m:f>
                      <m:fPr>
                        <m:ctrlPr>
                          <a:rPr lang="en-US" sz="2000" i="1" dirty="0">
                            <a:latin typeface="Cambria Math" panose="02040503050406030204" pitchFamily="18" charset="0"/>
                            <a:cs typeface="Arial" panose="020B0604020202020204" pitchFamily="34" charset="0"/>
                          </a:rPr>
                        </m:ctrlPr>
                      </m:fPr>
                      <m:num>
                        <m:r>
                          <m:rPr>
                            <m:nor/>
                          </m:rPr>
                          <a:rPr lang="en-US" sz="2000" i="0" dirty="0">
                            <a:latin typeface="Arial" panose="020B0604020202020204" pitchFamily="34" charset="0"/>
                            <a:cs typeface="Arial" panose="020B0604020202020204" pitchFamily="34" charset="0"/>
                          </a:rPr>
                          <m:t>1</m:t>
                        </m:r>
                      </m:num>
                      <m:den>
                        <m:r>
                          <m:rPr>
                            <m:nor/>
                          </m:rPr>
                          <a:rPr lang="en-US" sz="2000" i="0" dirty="0">
                            <a:latin typeface="Arial" panose="020B0604020202020204" pitchFamily="34" charset="0"/>
                            <a:cs typeface="Arial" panose="020B0604020202020204" pitchFamily="34" charset="0"/>
                          </a:rPr>
                          <m:t>3</m:t>
                        </m:r>
                      </m:den>
                    </m:f>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i="1" dirty="0" smtClean="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0.333333333, </a:t>
                </a:r>
              </a:p>
              <a:p>
                <a:r>
                  <a:rPr lang="en-US" sz="2000" dirty="0">
                    <a:latin typeface="Arial" panose="020B0604020202020204" pitchFamily="34" charset="0"/>
                    <a:cs typeface="Arial" panose="020B0604020202020204" pitchFamily="34" charset="0"/>
                  </a:rPr>
                  <a:t>a polynomial function that fits the data exactly is</a:t>
                </a:r>
              </a:p>
            </p:txBody>
          </p:sp>
        </mc:Choice>
        <mc:Fallback>
          <p:sp>
            <p:nvSpPr>
              <p:cNvPr id="67" name="TextBox 66"/>
              <p:cNvSpPr txBox="1">
                <a:spLocks noRot="1" noChangeAspect="1" noMove="1" noResize="1" noEditPoints="1" noAdjustHandles="1" noChangeArrowheads="1" noChangeShapeType="1" noTextEdit="1"/>
              </p:cNvSpPr>
              <p:nvPr/>
            </p:nvSpPr>
            <p:spPr>
              <a:xfrm>
                <a:off x="737767" y="1855575"/>
                <a:ext cx="5755629" cy="2697020"/>
              </a:xfrm>
              <a:prstGeom prst="rect">
                <a:avLst/>
              </a:prstGeom>
              <a:blipFill>
                <a:blip r:embed="rId2"/>
                <a:stretch>
                  <a:fillRect l="-1059" b="-316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 name="TextBox 44"/>
              <p:cNvSpPr txBox="1"/>
              <p:nvPr/>
            </p:nvSpPr>
            <p:spPr>
              <a:xfrm>
                <a:off x="6291039" y="3998755"/>
                <a:ext cx="2834930" cy="603883"/>
              </a:xfrm>
              <a:prstGeom prst="rect">
                <a:avLst/>
              </a:prstGeom>
              <a:noFill/>
            </p:spPr>
            <p:txBody>
              <a:bodyPr wrap="square" rtlCol="0">
                <a:spAutoFit/>
              </a:bodyPr>
              <a:lstStyle/>
              <a:p>
                <a:r>
                  <a:rPr lang="fr-FR" sz="2000" i="1" dirty="0">
                    <a:latin typeface="Arial" panose="020B0604020202020204" pitchFamily="34" charset="0"/>
                    <a:cs typeface="Arial" panose="020B0604020202020204" pitchFamily="34" charset="0"/>
                  </a:rPr>
                  <a:t>f</a:t>
                </a:r>
                <a:r>
                  <a:rPr lang="fr-FR" sz="2000" dirty="0">
                    <a:latin typeface="Arial" panose="020B0604020202020204" pitchFamily="34" charset="0"/>
                    <a:cs typeface="Arial" panose="020B0604020202020204" pitchFamily="34" charset="0"/>
                  </a:rPr>
                  <a:t>(</a:t>
                </a:r>
                <a:r>
                  <a:rPr lang="fr-FR" sz="2000" i="1" dirty="0">
                    <a:latin typeface="Arial" panose="020B0604020202020204" pitchFamily="34" charset="0"/>
                    <a:cs typeface="Arial" panose="020B0604020202020204" pitchFamily="34" charset="0"/>
                  </a:rPr>
                  <a:t>x</a:t>
                </a:r>
                <a:r>
                  <a:rPr lang="fr-FR" sz="2000" dirty="0">
                    <a:latin typeface="Arial" panose="020B0604020202020204" pitchFamily="34" charset="0"/>
                    <a:cs typeface="Arial" panose="020B0604020202020204" pitchFamily="34" charset="0"/>
                  </a:rPr>
                  <a:t>) </a:t>
                </a:r>
                <a14:m>
                  <m:oMath xmlns:m="http://schemas.openxmlformats.org/officeDocument/2006/math">
                    <m:r>
                      <a:rPr lang="en-US" sz="2000" i="1" dirty="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a:t>
                </a:r>
                <a14:m>
                  <m:oMath xmlns:m="http://schemas.openxmlformats.org/officeDocument/2006/math">
                    <m:f>
                      <m:fPr>
                        <m:ctrlPr>
                          <a:rPr lang="en-US" sz="2000" i="1" dirty="0">
                            <a:latin typeface="Cambria Math" panose="02040503050406030204" pitchFamily="18" charset="0"/>
                            <a:cs typeface="Arial" panose="020B0604020202020204" pitchFamily="34" charset="0"/>
                          </a:rPr>
                        </m:ctrlPr>
                      </m:fPr>
                      <m:num>
                        <m:r>
                          <m:rPr>
                            <m:nor/>
                          </m:rPr>
                          <a:rPr lang="en-US" sz="2000" dirty="0">
                            <a:latin typeface="Arial" panose="020B0604020202020204" pitchFamily="34" charset="0"/>
                            <a:cs typeface="Arial" panose="020B0604020202020204" pitchFamily="34" charset="0"/>
                          </a:rPr>
                          <m:t>1</m:t>
                        </m:r>
                      </m:num>
                      <m:den>
                        <m:r>
                          <m:rPr>
                            <m:nor/>
                          </m:rPr>
                          <a:rPr lang="en-US" sz="2000" dirty="0">
                            <a:latin typeface="Arial" panose="020B0604020202020204" pitchFamily="34" charset="0"/>
                            <a:cs typeface="Arial" panose="020B0604020202020204" pitchFamily="34" charset="0"/>
                          </a:rPr>
                          <m:t>6</m:t>
                        </m:r>
                      </m:den>
                    </m:f>
                  </m:oMath>
                </a14:m>
                <a:r>
                  <a:rPr lang="fr-FR" sz="2000" i="1" dirty="0">
                    <a:latin typeface="Arial" panose="020B0604020202020204" pitchFamily="34" charset="0"/>
                    <a:cs typeface="Arial" panose="020B0604020202020204" pitchFamily="34" charset="0"/>
                  </a:rPr>
                  <a:t>x</a:t>
                </a:r>
                <a:r>
                  <a:rPr lang="fr-FR" sz="2000" baseline="30000" dirty="0">
                    <a:latin typeface="Arial" panose="020B0604020202020204" pitchFamily="34" charset="0"/>
                    <a:cs typeface="Arial" panose="020B0604020202020204" pitchFamily="34" charset="0"/>
                  </a:rPr>
                  <a:t>3</a:t>
                </a:r>
                <a:r>
                  <a:rPr lang="fr-FR" sz="2000" dirty="0">
                    <a:latin typeface="Arial" panose="020B0604020202020204" pitchFamily="34" charset="0"/>
                    <a:cs typeface="Arial" panose="020B0604020202020204" pitchFamily="34" charset="0"/>
                  </a:rPr>
                  <a:t> </a:t>
                </a:r>
                <a14:m>
                  <m:oMath xmlns:m="http://schemas.openxmlformats.org/officeDocument/2006/math">
                    <m:r>
                      <a:rPr lang="fr-FR" sz="2000" i="0" dirty="0" smtClean="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a:t>
                </a:r>
                <a14:m>
                  <m:oMath xmlns:m="http://schemas.openxmlformats.org/officeDocument/2006/math">
                    <m:f>
                      <m:fPr>
                        <m:ctrlPr>
                          <a:rPr lang="en-US" sz="2000" i="1" dirty="0">
                            <a:latin typeface="Cambria Math" panose="02040503050406030204" pitchFamily="18" charset="0"/>
                            <a:cs typeface="Arial" panose="020B0604020202020204" pitchFamily="34" charset="0"/>
                          </a:rPr>
                        </m:ctrlPr>
                      </m:fPr>
                      <m:num>
                        <m:r>
                          <m:rPr>
                            <m:nor/>
                          </m:rPr>
                          <a:rPr lang="en-US" sz="2000" dirty="0">
                            <a:latin typeface="Arial" panose="020B0604020202020204" pitchFamily="34" charset="0"/>
                            <a:cs typeface="Arial" panose="020B0604020202020204" pitchFamily="34" charset="0"/>
                          </a:rPr>
                          <m:t>1</m:t>
                        </m:r>
                      </m:num>
                      <m:den>
                        <m:r>
                          <m:rPr>
                            <m:nor/>
                          </m:rPr>
                          <a:rPr lang="en-US" sz="2000" dirty="0">
                            <a:latin typeface="Arial" panose="020B0604020202020204" pitchFamily="34" charset="0"/>
                            <a:cs typeface="Arial" panose="020B0604020202020204" pitchFamily="34" charset="0"/>
                          </a:rPr>
                          <m:t>2</m:t>
                        </m:r>
                      </m:den>
                    </m:f>
                  </m:oMath>
                </a14:m>
                <a:r>
                  <a:rPr lang="fr-FR" sz="2000" i="1" dirty="0">
                    <a:latin typeface="Arial" panose="020B0604020202020204" pitchFamily="34" charset="0"/>
                    <a:cs typeface="Arial" panose="020B0604020202020204" pitchFamily="34" charset="0"/>
                  </a:rPr>
                  <a:t>x</a:t>
                </a:r>
                <a:r>
                  <a:rPr lang="fr-FR" sz="2000" baseline="30000" dirty="0">
                    <a:latin typeface="Arial" panose="020B0604020202020204" pitchFamily="34" charset="0"/>
                    <a:cs typeface="Arial" panose="020B0604020202020204" pitchFamily="34" charset="0"/>
                  </a:rPr>
                  <a:t>2</a:t>
                </a:r>
                <a:r>
                  <a:rPr lang="fr-FR" sz="2000" dirty="0">
                    <a:latin typeface="Arial" panose="020B0604020202020204" pitchFamily="34" charset="0"/>
                    <a:cs typeface="Arial" panose="020B0604020202020204" pitchFamily="34" charset="0"/>
                  </a:rPr>
                  <a:t> </a:t>
                </a:r>
                <a14:m>
                  <m:oMath xmlns:m="http://schemas.openxmlformats.org/officeDocument/2006/math">
                    <m:r>
                      <a:rPr lang="fr-FR" sz="2000" dirty="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a:t>
                </a:r>
                <a14:m>
                  <m:oMath xmlns:m="http://schemas.openxmlformats.org/officeDocument/2006/math">
                    <m:f>
                      <m:fPr>
                        <m:ctrlPr>
                          <a:rPr lang="en-US" sz="2000" i="1" dirty="0">
                            <a:latin typeface="Cambria Math" panose="02040503050406030204" pitchFamily="18" charset="0"/>
                            <a:cs typeface="Arial" panose="020B0604020202020204" pitchFamily="34" charset="0"/>
                          </a:rPr>
                        </m:ctrlPr>
                      </m:fPr>
                      <m:num>
                        <m:r>
                          <m:rPr>
                            <m:nor/>
                          </m:rPr>
                          <a:rPr lang="en-US" sz="2000" dirty="0">
                            <a:latin typeface="Arial" panose="020B0604020202020204" pitchFamily="34" charset="0"/>
                            <a:cs typeface="Arial" panose="020B0604020202020204" pitchFamily="34" charset="0"/>
                          </a:rPr>
                          <m:t>1</m:t>
                        </m:r>
                      </m:num>
                      <m:den>
                        <m:r>
                          <m:rPr>
                            <m:nor/>
                          </m:rPr>
                          <a:rPr lang="en-US" sz="2000" b="0" i="0" dirty="0" smtClean="0">
                            <a:latin typeface="Arial" panose="020B0604020202020204" pitchFamily="34" charset="0"/>
                            <a:cs typeface="Arial" panose="020B0604020202020204" pitchFamily="34" charset="0"/>
                          </a:rPr>
                          <m:t>3</m:t>
                        </m:r>
                      </m:den>
                    </m:f>
                  </m:oMath>
                </a14:m>
                <a:r>
                  <a:rPr lang="fr-FR" sz="2000" i="1" dirty="0">
                    <a:latin typeface="Arial" panose="020B0604020202020204" pitchFamily="34" charset="0"/>
                    <a:cs typeface="Arial" panose="020B0604020202020204" pitchFamily="34" charset="0"/>
                  </a:rPr>
                  <a:t>x</a:t>
                </a:r>
                <a:r>
                  <a:rPr lang="fr-FR"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mc:Choice>
        <mc:Fallback>
          <p:sp>
            <p:nvSpPr>
              <p:cNvPr id="45" name="TextBox 44"/>
              <p:cNvSpPr txBox="1">
                <a:spLocks noRot="1" noChangeAspect="1" noMove="1" noResize="1" noEditPoints="1" noAdjustHandles="1" noChangeArrowheads="1" noChangeShapeType="1" noTextEdit="1"/>
              </p:cNvSpPr>
              <p:nvPr/>
            </p:nvSpPr>
            <p:spPr>
              <a:xfrm>
                <a:off x="6291039" y="3998755"/>
                <a:ext cx="2834930" cy="603883"/>
              </a:xfrm>
              <a:prstGeom prst="rect">
                <a:avLst/>
              </a:prstGeom>
              <a:blipFill>
                <a:blip r:embed="rId3"/>
                <a:stretch>
                  <a:fillRect l="-2366" b="-4040"/>
                </a:stretch>
              </a:blipFill>
            </p:spPr>
            <p:txBody>
              <a:bodyPr/>
              <a:lstStyle/>
              <a:p>
                <a:r>
                  <a:rPr lang="en-US">
                    <a:noFill/>
                  </a:rPr>
                  <a:t> </a:t>
                </a:r>
              </a:p>
            </p:txBody>
          </p:sp>
        </mc:Fallback>
      </mc:AlternateContent>
      <p:sp>
        <p:nvSpPr>
          <p:cNvPr id="48" name="Isosceles Triangle 47"/>
          <p:cNvSpPr/>
          <p:nvPr/>
        </p:nvSpPr>
        <p:spPr>
          <a:xfrm rot="5400000">
            <a:off x="257183" y="2022094"/>
            <a:ext cx="365760" cy="274320"/>
          </a:xfrm>
          <a:prstGeom prst="triangle">
            <a:avLst/>
          </a:prstGeom>
          <a:solidFill>
            <a:srgbClr val="D83236"/>
          </a:solidFill>
          <a:ln>
            <a:noFill/>
          </a:ln>
          <a:effectLst>
            <a:outerShdw blurRad="762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Arial" panose="020B0604020202020204" pitchFamily="34" charset="0"/>
            </a:endParaRPr>
          </a:p>
        </p:txBody>
      </p:sp>
      <p:pic>
        <p:nvPicPr>
          <p:cNvPr id="1026" name="Picture 2" descr="D:\pradeep\algebra2\ch04\Ch 04\HSAlg2_t_0409_00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1610" y="1061974"/>
            <a:ext cx="2704123" cy="18288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DDCC71E-F980-4EE3-84F3-E382C747818D}"/>
              </a:ext>
            </a:extLst>
          </p:cNvPr>
          <p:cNvSpPr txBox="1"/>
          <p:nvPr/>
        </p:nvSpPr>
        <p:spPr>
          <a:xfrm>
            <a:off x="1148877" y="145706"/>
            <a:ext cx="9126856"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Because the third differences are nonzero and constant, you can model the</a:t>
            </a:r>
          </a:p>
          <a:p>
            <a:r>
              <a:rPr lang="en-US" sz="2000" dirty="0">
                <a:latin typeface="Arial" panose="020B0604020202020204" pitchFamily="34" charset="0"/>
                <a:cs typeface="Arial" panose="020B0604020202020204" pitchFamily="34" charset="0"/>
              </a:rPr>
              <a:t>data </a:t>
            </a:r>
            <a:r>
              <a:rPr lang="en-US" sz="2000" i="1" dirty="0">
                <a:latin typeface="Arial" panose="020B0604020202020204" pitchFamily="34" charset="0"/>
                <a:cs typeface="Arial" panose="020B0604020202020204" pitchFamily="34" charset="0"/>
              </a:rPr>
              <a:t>exactly</a:t>
            </a:r>
            <a:r>
              <a:rPr lang="en-US" sz="2000" dirty="0">
                <a:latin typeface="Arial" panose="020B0604020202020204" pitchFamily="34" charset="0"/>
                <a:cs typeface="Arial" panose="020B0604020202020204" pitchFamily="34" charset="0"/>
              </a:rPr>
              <a:t> with a cubic function.</a:t>
            </a:r>
          </a:p>
        </p:txBody>
      </p:sp>
    </p:spTree>
    <p:extLst>
      <p:ext uri="{BB962C8B-B14F-4D97-AF65-F5344CB8AC3E}">
        <p14:creationId xmlns:p14="http://schemas.microsoft.com/office/powerpoint/2010/main" val="211098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45" grpId="0"/>
      <p:bldP spid="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C09B14-0CA4-4B07-AA43-EE9582B1B6BE}"/>
              </a:ext>
            </a:extLst>
          </p:cNvPr>
          <p:cNvSpPr txBox="1"/>
          <p:nvPr/>
        </p:nvSpPr>
        <p:spPr>
          <a:xfrm>
            <a:off x="486137" y="717630"/>
            <a:ext cx="10579260" cy="2308324"/>
          </a:xfrm>
          <a:prstGeom prst="rect">
            <a:avLst/>
          </a:prstGeom>
          <a:noFill/>
        </p:spPr>
        <p:txBody>
          <a:bodyPr wrap="square" rtlCol="0">
            <a:spAutoFit/>
          </a:bodyPr>
          <a:lstStyle/>
          <a:p>
            <a:r>
              <a:rPr lang="en-US" dirty="0"/>
              <a:t>In our prior examples we found a cubic model that </a:t>
            </a:r>
            <a:r>
              <a:rPr lang="en-US" b="1" i="1" dirty="0"/>
              <a:t>exactly</a:t>
            </a:r>
            <a:r>
              <a:rPr lang="en-US" dirty="0"/>
              <a:t> fit the data.</a:t>
            </a:r>
          </a:p>
          <a:p>
            <a:endParaRPr lang="en-US" dirty="0"/>
          </a:p>
          <a:p>
            <a:r>
              <a:rPr lang="en-US" dirty="0"/>
              <a:t>In many real-life situations, you cannot find models (equations) that fit the data exactly.</a:t>
            </a:r>
          </a:p>
          <a:p>
            <a:endParaRPr lang="en-US" dirty="0"/>
          </a:p>
          <a:p>
            <a:r>
              <a:rPr lang="en-US" dirty="0"/>
              <a:t>In these situations, we will find lines (or equations) of best fit using “regression” techniques.</a:t>
            </a:r>
          </a:p>
          <a:p>
            <a:endParaRPr lang="en-US" dirty="0"/>
          </a:p>
          <a:p>
            <a:r>
              <a:rPr lang="en-US" dirty="0"/>
              <a:t>In university you will learn how to actually perform regressions, but for now we will let our calculators do the work for us.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330271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3882" y="12705"/>
            <a:ext cx="8942060" cy="1323439"/>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table shows the total U.S. biomass energy consumptions </a:t>
            </a:r>
            <a:r>
              <a:rPr lang="en-US" sz="2000" i="1" dirty="0">
                <a:latin typeface="Arial" panose="020B0604020202020204" pitchFamily="34" charset="0"/>
                <a:cs typeface="Arial" panose="020B0604020202020204" pitchFamily="34" charset="0"/>
              </a:rPr>
              <a:t>y</a:t>
            </a:r>
            <a:r>
              <a:rPr lang="en-US" sz="2000" dirty="0">
                <a:latin typeface="Arial" panose="020B0604020202020204" pitchFamily="34" charset="0"/>
                <a:cs typeface="Arial" panose="020B0604020202020204" pitchFamily="34" charset="0"/>
              </a:rPr>
              <a:t> (in trillions of</a:t>
            </a:r>
          </a:p>
          <a:p>
            <a:r>
              <a:rPr lang="en-US" sz="2000" dirty="0">
                <a:latin typeface="Arial" panose="020B0604020202020204" pitchFamily="34" charset="0"/>
                <a:cs typeface="Arial" panose="020B0604020202020204" pitchFamily="34" charset="0"/>
              </a:rPr>
              <a:t>British thermal units, or </a:t>
            </a:r>
            <a:r>
              <a:rPr lang="en-US" sz="2000" dirty="0" err="1">
                <a:latin typeface="Arial" panose="020B0604020202020204" pitchFamily="34" charset="0"/>
                <a:cs typeface="Arial" panose="020B0604020202020204" pitchFamily="34" charset="0"/>
              </a:rPr>
              <a:t>Btus</a:t>
            </a:r>
            <a:r>
              <a:rPr lang="en-US" sz="2000" dirty="0">
                <a:latin typeface="Arial" panose="020B0604020202020204" pitchFamily="34" charset="0"/>
                <a:cs typeface="Arial" panose="020B0604020202020204" pitchFamily="34" charset="0"/>
              </a:rPr>
              <a:t>) in the year </a:t>
            </a:r>
            <a:r>
              <a:rPr lang="en-US" sz="2000" i="1"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 where </a:t>
            </a:r>
            <a:r>
              <a:rPr lang="en-US" sz="2000" i="1"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 </a:t>
            </a:r>
            <a:r>
              <a:rPr lang="en-US" sz="2000" dirty="0">
                <a:latin typeface="Cambria Math" pitchFamily="18" charset="0"/>
                <a:ea typeface="Cambria Math" pitchFamily="18" charset="0"/>
                <a:cs typeface="Arial" panose="020B0604020202020204" pitchFamily="34" charset="0"/>
              </a:rPr>
              <a:t>=</a:t>
            </a:r>
            <a:r>
              <a:rPr lang="en-US" sz="2000" dirty="0">
                <a:latin typeface="Arial" panose="020B0604020202020204" pitchFamily="34" charset="0"/>
                <a:cs typeface="Arial" panose="020B0604020202020204" pitchFamily="34" charset="0"/>
              </a:rPr>
              <a:t> 1 corresponds to 2001. Find a polynomial model for the data. Use the model to estimate the total U.S. biomass energy consumption in 2013.</a:t>
            </a:r>
          </a:p>
        </p:txBody>
      </p:sp>
      <p:graphicFrame>
        <p:nvGraphicFramePr>
          <p:cNvPr id="42" name="Table 41"/>
          <p:cNvGraphicFramePr>
            <a:graphicFrameLocks noGrp="1"/>
          </p:cNvGraphicFramePr>
          <p:nvPr/>
        </p:nvGraphicFramePr>
        <p:xfrm>
          <a:off x="3131776" y="1431461"/>
          <a:ext cx="8665536" cy="1152109"/>
        </p:xfrm>
        <a:graphic>
          <a:graphicData uri="http://schemas.openxmlformats.org/drawingml/2006/table">
            <a:tbl>
              <a:tblPr firstRow="1" bandRow="1">
                <a:tableStyleId>{5C22544A-7EE6-4342-B048-85BDC9FD1C3A}</a:tableStyleId>
              </a:tblPr>
              <a:tblGrid>
                <a:gridCol w="701750">
                  <a:extLst>
                    <a:ext uri="{9D8B030D-6E8A-4147-A177-3AD203B41FA5}">
                      <a16:colId xmlns:a16="http://schemas.microsoft.com/office/drawing/2014/main" val="20000"/>
                    </a:ext>
                  </a:extLst>
                </a:gridCol>
                <a:gridCol w="1116418">
                  <a:extLst>
                    <a:ext uri="{9D8B030D-6E8A-4147-A177-3AD203B41FA5}">
                      <a16:colId xmlns:a16="http://schemas.microsoft.com/office/drawing/2014/main" val="20001"/>
                    </a:ext>
                  </a:extLst>
                </a:gridCol>
                <a:gridCol w="1158949">
                  <a:extLst>
                    <a:ext uri="{9D8B030D-6E8A-4147-A177-3AD203B41FA5}">
                      <a16:colId xmlns:a16="http://schemas.microsoft.com/office/drawing/2014/main" val="20002"/>
                    </a:ext>
                  </a:extLst>
                </a:gridCol>
                <a:gridCol w="1446028">
                  <a:extLst>
                    <a:ext uri="{9D8B030D-6E8A-4147-A177-3AD203B41FA5}">
                      <a16:colId xmlns:a16="http://schemas.microsoft.com/office/drawing/2014/main" val="20003"/>
                    </a:ext>
                  </a:extLst>
                </a:gridCol>
                <a:gridCol w="1350335">
                  <a:extLst>
                    <a:ext uri="{9D8B030D-6E8A-4147-A177-3AD203B41FA5}">
                      <a16:colId xmlns:a16="http://schemas.microsoft.com/office/drawing/2014/main" val="20004"/>
                    </a:ext>
                  </a:extLst>
                </a:gridCol>
                <a:gridCol w="1477926">
                  <a:extLst>
                    <a:ext uri="{9D8B030D-6E8A-4147-A177-3AD203B41FA5}">
                      <a16:colId xmlns:a16="http://schemas.microsoft.com/office/drawing/2014/main" val="20005"/>
                    </a:ext>
                  </a:extLst>
                </a:gridCol>
                <a:gridCol w="1414130">
                  <a:extLst>
                    <a:ext uri="{9D8B030D-6E8A-4147-A177-3AD203B41FA5}">
                      <a16:colId xmlns:a16="http://schemas.microsoft.com/office/drawing/2014/main" val="20006"/>
                    </a:ext>
                  </a:extLst>
                </a:gridCol>
              </a:tblGrid>
              <a:tr h="616082">
                <a:tc>
                  <a:txBody>
                    <a:bodyPr/>
                    <a:lstStyle/>
                    <a:p>
                      <a:pPr algn="ctr"/>
                      <a:r>
                        <a:rPr lang="en-US" sz="2000" i="1" dirty="0">
                          <a:solidFill>
                            <a:schemeClr val="tx1"/>
                          </a:solidFill>
                          <a:latin typeface="Arial" panose="020B0604020202020204" pitchFamily="34" charset="0"/>
                          <a:cs typeface="Arial" panose="020B0604020202020204" pitchFamily="34" charset="0"/>
                        </a:rPr>
                        <a:t>t</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4</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5</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val="10000"/>
                  </a:ext>
                </a:extLst>
              </a:tr>
              <a:tr h="536027">
                <a:tc>
                  <a:txBody>
                    <a:bodyPr/>
                    <a:lstStyle/>
                    <a:p>
                      <a:pPr algn="ctr"/>
                      <a:r>
                        <a:rPr lang="en-US" sz="2000" b="1" i="1" dirty="0">
                          <a:solidFill>
                            <a:schemeClr val="tx1"/>
                          </a:solidFill>
                          <a:latin typeface="Arial" panose="020B0604020202020204" pitchFamily="34" charset="0"/>
                          <a:cs typeface="Arial" panose="020B0604020202020204" pitchFamily="34" charset="0"/>
                        </a:rPr>
                        <a:t>y</a:t>
                      </a:r>
                      <a:endParaRPr lang="en-US" sz="2000" b="1" i="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2622</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2701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2807</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3010</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3117</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3267</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72" name="Table 71"/>
          <p:cNvGraphicFramePr>
            <a:graphicFrameLocks noGrp="1"/>
          </p:cNvGraphicFramePr>
          <p:nvPr/>
        </p:nvGraphicFramePr>
        <p:xfrm>
          <a:off x="3117483" y="2735593"/>
          <a:ext cx="8665536" cy="1152109"/>
        </p:xfrm>
        <a:graphic>
          <a:graphicData uri="http://schemas.openxmlformats.org/drawingml/2006/table">
            <a:tbl>
              <a:tblPr firstRow="1" bandRow="1">
                <a:tableStyleId>{5C22544A-7EE6-4342-B048-85BDC9FD1C3A}</a:tableStyleId>
              </a:tblPr>
              <a:tblGrid>
                <a:gridCol w="701750">
                  <a:extLst>
                    <a:ext uri="{9D8B030D-6E8A-4147-A177-3AD203B41FA5}">
                      <a16:colId xmlns:a16="http://schemas.microsoft.com/office/drawing/2014/main" val="20000"/>
                    </a:ext>
                  </a:extLst>
                </a:gridCol>
                <a:gridCol w="1116418">
                  <a:extLst>
                    <a:ext uri="{9D8B030D-6E8A-4147-A177-3AD203B41FA5}">
                      <a16:colId xmlns:a16="http://schemas.microsoft.com/office/drawing/2014/main" val="20001"/>
                    </a:ext>
                  </a:extLst>
                </a:gridCol>
                <a:gridCol w="1158949">
                  <a:extLst>
                    <a:ext uri="{9D8B030D-6E8A-4147-A177-3AD203B41FA5}">
                      <a16:colId xmlns:a16="http://schemas.microsoft.com/office/drawing/2014/main" val="20002"/>
                    </a:ext>
                  </a:extLst>
                </a:gridCol>
                <a:gridCol w="1446028">
                  <a:extLst>
                    <a:ext uri="{9D8B030D-6E8A-4147-A177-3AD203B41FA5}">
                      <a16:colId xmlns:a16="http://schemas.microsoft.com/office/drawing/2014/main" val="20003"/>
                    </a:ext>
                  </a:extLst>
                </a:gridCol>
                <a:gridCol w="1350335">
                  <a:extLst>
                    <a:ext uri="{9D8B030D-6E8A-4147-A177-3AD203B41FA5}">
                      <a16:colId xmlns:a16="http://schemas.microsoft.com/office/drawing/2014/main" val="20004"/>
                    </a:ext>
                  </a:extLst>
                </a:gridCol>
                <a:gridCol w="1477926">
                  <a:extLst>
                    <a:ext uri="{9D8B030D-6E8A-4147-A177-3AD203B41FA5}">
                      <a16:colId xmlns:a16="http://schemas.microsoft.com/office/drawing/2014/main" val="20005"/>
                    </a:ext>
                  </a:extLst>
                </a:gridCol>
                <a:gridCol w="1414130">
                  <a:extLst>
                    <a:ext uri="{9D8B030D-6E8A-4147-A177-3AD203B41FA5}">
                      <a16:colId xmlns:a16="http://schemas.microsoft.com/office/drawing/2014/main" val="20006"/>
                    </a:ext>
                  </a:extLst>
                </a:gridCol>
              </a:tblGrid>
              <a:tr h="616082">
                <a:tc>
                  <a:txBody>
                    <a:bodyPr/>
                    <a:lstStyle/>
                    <a:p>
                      <a:pPr algn="ctr"/>
                      <a:r>
                        <a:rPr lang="en-US" sz="2000" i="1" dirty="0">
                          <a:solidFill>
                            <a:schemeClr val="tx1"/>
                          </a:solidFill>
                          <a:latin typeface="Arial" panose="020B0604020202020204" pitchFamily="34" charset="0"/>
                          <a:cs typeface="Arial" panose="020B0604020202020204" pitchFamily="34" charset="0"/>
                        </a:rPr>
                        <a:t>t</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7</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8</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9</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10</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12</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val="10000"/>
                  </a:ext>
                </a:extLst>
              </a:tr>
              <a:tr h="536027">
                <a:tc>
                  <a:txBody>
                    <a:bodyPr/>
                    <a:lstStyle/>
                    <a:p>
                      <a:pPr algn="ctr"/>
                      <a:r>
                        <a:rPr lang="en-US" sz="2000" b="1" i="1" dirty="0">
                          <a:solidFill>
                            <a:schemeClr val="tx1"/>
                          </a:solidFill>
                          <a:latin typeface="Arial" panose="020B0604020202020204" pitchFamily="34" charset="0"/>
                          <a:cs typeface="Arial" panose="020B0604020202020204" pitchFamily="34" charset="0"/>
                        </a:rPr>
                        <a:t>y</a:t>
                      </a:r>
                      <a:endParaRPr lang="en-US" sz="2000" b="1" i="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3493</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3866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3951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4286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4421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4316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pSp>
        <p:nvGrpSpPr>
          <p:cNvPr id="4" name="Group 3"/>
          <p:cNvGrpSpPr/>
          <p:nvPr/>
        </p:nvGrpSpPr>
        <p:grpSpPr>
          <a:xfrm>
            <a:off x="-3189" y="-18767"/>
            <a:ext cx="3017520" cy="6502820"/>
            <a:chOff x="73221" y="23137"/>
            <a:chExt cx="3291840" cy="7262625"/>
          </a:xfrm>
        </p:grpSpPr>
        <p:pic>
          <p:nvPicPr>
            <p:cNvPr id="2050" name="Picture 2" descr="D:\pradeep\algebra2\ch04\Ch 04\HSAlg2_t_0409_00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57" y="23137"/>
              <a:ext cx="2892829" cy="400583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3221" y="3882759"/>
              <a:ext cx="3291840" cy="3403003"/>
            </a:xfrm>
            <a:prstGeom prst="rect">
              <a:avLst/>
            </a:prstGeom>
          </p:spPr>
          <p:txBody>
            <a:bodyPr>
              <a:spAutoFit/>
            </a:bodyPr>
            <a:lstStyle/>
            <a:p>
              <a:r>
                <a:rPr lang="en-US" sz="1600" dirty="0">
                  <a:latin typeface="Arial" pitchFamily="34" charset="0"/>
                  <a:cs typeface="Arial" pitchFamily="34" charset="0"/>
                </a:rPr>
                <a:t>According to the U.S. Department of Energy, </a:t>
              </a:r>
              <a:r>
                <a:rPr lang="en-US" sz="1600" i="1" dirty="0">
                  <a:latin typeface="Arial" pitchFamily="34" charset="0"/>
                  <a:cs typeface="Arial" pitchFamily="34" charset="0"/>
                </a:rPr>
                <a:t>biomass </a:t>
              </a:r>
              <a:r>
                <a:rPr lang="en-US" sz="1600" dirty="0">
                  <a:latin typeface="Arial" pitchFamily="34" charset="0"/>
                  <a:cs typeface="Arial" pitchFamily="34" charset="0"/>
                </a:rPr>
                <a:t>includes “agricultural and forestry residues, municipal solid wastes, industrial wastes, and terrestrial and aquatic crops grown solely for energy purposes.” Among the uses for biomass is production of electricity and liquid fuels such as ethanol.</a:t>
              </a:r>
            </a:p>
          </p:txBody>
        </p:sp>
      </p:grpSp>
      <p:sp>
        <p:nvSpPr>
          <p:cNvPr id="8" name="TextBox 6">
            <a:extLst>
              <a:ext uri="{FF2B5EF4-FFF2-40B4-BE49-F238E27FC236}">
                <a16:creationId xmlns:a16="http://schemas.microsoft.com/office/drawing/2014/main" id="{87E0266A-1A64-4AEA-BA8A-6D411BC8E4F4}"/>
              </a:ext>
            </a:extLst>
          </p:cNvPr>
          <p:cNvSpPr txBox="1"/>
          <p:nvPr/>
        </p:nvSpPr>
        <p:spPr>
          <a:xfrm>
            <a:off x="2883882" y="3970845"/>
            <a:ext cx="1558925" cy="400050"/>
          </a:xfrm>
          <a:prstGeom prst="rect">
            <a:avLst/>
          </a:prstGeom>
          <a:noFill/>
        </p:spPr>
        <p:txBody>
          <a:bodyPr wrap="square" rtlCol="0">
            <a:spAutoFit/>
          </a:bodyPr>
          <a:lstStyle/>
          <a:p>
            <a:pPr marL="0" marR="0">
              <a:spcBef>
                <a:spcPts val="0"/>
              </a:spcBef>
              <a:spcAft>
                <a:spcPts val="0"/>
              </a:spcAft>
            </a:pPr>
            <a:r>
              <a:rPr lang="en-US" sz="2000" kern="1200" dirty="0">
                <a:solidFill>
                  <a:srgbClr val="FF0000"/>
                </a:solidFill>
                <a:effectLst/>
                <a:latin typeface="Arial" panose="020B0604020202020204" pitchFamily="34" charset="0"/>
                <a:ea typeface="Times New Roman" panose="02020603050405020304" pitchFamily="18" charset="0"/>
              </a:rPr>
              <a:t>SOLUTION</a:t>
            </a:r>
            <a:endParaRPr lang="en-US" sz="12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6B97D7DC-5B6C-4E99-93AB-3DF51E84A3A6}"/>
              </a:ext>
            </a:extLst>
          </p:cNvPr>
          <p:cNvSpPr txBox="1"/>
          <p:nvPr/>
        </p:nvSpPr>
        <p:spPr>
          <a:xfrm>
            <a:off x="2859106" y="4344776"/>
            <a:ext cx="4746353"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1   </a:t>
            </a:r>
            <a:r>
              <a:rPr lang="en-US" sz="2000" dirty="0">
                <a:latin typeface="Arial" panose="020B0604020202020204" pitchFamily="34" charset="0"/>
                <a:cs typeface="Arial" panose="020B0604020202020204" pitchFamily="34" charset="0"/>
              </a:rPr>
              <a:t>Enter the data into a graphing</a:t>
            </a:r>
          </a:p>
          <a:p>
            <a:r>
              <a:rPr lang="en-US" sz="2000" dirty="0">
                <a:latin typeface="Arial" panose="020B0604020202020204" pitchFamily="34" charset="0"/>
                <a:cs typeface="Arial" panose="020B0604020202020204" pitchFamily="34" charset="0"/>
              </a:rPr>
              <a:t>              calculator and make a scatter</a:t>
            </a:r>
          </a:p>
          <a:p>
            <a:r>
              <a:rPr lang="en-US" sz="2000" dirty="0">
                <a:latin typeface="Arial" panose="020B0604020202020204" pitchFamily="34" charset="0"/>
                <a:cs typeface="Arial" panose="020B0604020202020204" pitchFamily="34" charset="0"/>
              </a:rPr>
              <a:t>              plot. The data suggest a</a:t>
            </a:r>
          </a:p>
          <a:p>
            <a:r>
              <a:rPr lang="en-US" sz="2000" dirty="0">
                <a:latin typeface="Arial" panose="020B0604020202020204" pitchFamily="34" charset="0"/>
                <a:cs typeface="Arial" panose="020B0604020202020204" pitchFamily="34" charset="0"/>
              </a:rPr>
              <a:t>              cubic model.</a:t>
            </a:r>
          </a:p>
        </p:txBody>
      </p:sp>
    </p:spTree>
    <p:extLst>
      <p:ext uri="{BB962C8B-B14F-4D97-AF65-F5344CB8AC3E}">
        <p14:creationId xmlns:p14="http://schemas.microsoft.com/office/powerpoint/2010/main" val="336760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9112" y="117017"/>
            <a:ext cx="4746353" cy="1323439"/>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1   </a:t>
            </a:r>
            <a:r>
              <a:rPr lang="en-US" sz="2000" dirty="0">
                <a:latin typeface="Arial" panose="020B0604020202020204" pitchFamily="34" charset="0"/>
                <a:cs typeface="Arial" panose="020B0604020202020204" pitchFamily="34" charset="0"/>
              </a:rPr>
              <a:t>Enter the data into a graphing</a:t>
            </a:r>
          </a:p>
          <a:p>
            <a:r>
              <a:rPr lang="en-US" sz="2000" dirty="0">
                <a:latin typeface="Arial" panose="020B0604020202020204" pitchFamily="34" charset="0"/>
                <a:cs typeface="Arial" panose="020B0604020202020204" pitchFamily="34" charset="0"/>
              </a:rPr>
              <a:t>              calculator and make a scatter</a:t>
            </a:r>
          </a:p>
          <a:p>
            <a:r>
              <a:rPr lang="en-US" sz="2000" dirty="0">
                <a:latin typeface="Arial" panose="020B0604020202020204" pitchFamily="34" charset="0"/>
                <a:cs typeface="Arial" panose="020B0604020202020204" pitchFamily="34" charset="0"/>
              </a:rPr>
              <a:t>              plot. The data suggest a</a:t>
            </a:r>
          </a:p>
          <a:p>
            <a:r>
              <a:rPr lang="en-US" sz="2000" dirty="0">
                <a:latin typeface="Arial" panose="020B0604020202020204" pitchFamily="34" charset="0"/>
                <a:cs typeface="Arial" panose="020B0604020202020204" pitchFamily="34" charset="0"/>
              </a:rPr>
              <a:t>              cubic model.</a:t>
            </a:r>
          </a:p>
        </p:txBody>
      </p:sp>
      <p:sp>
        <p:nvSpPr>
          <p:cNvPr id="49" name="TextBox 48"/>
          <p:cNvSpPr txBox="1"/>
          <p:nvPr/>
        </p:nvSpPr>
        <p:spPr>
          <a:xfrm>
            <a:off x="7357092" y="117017"/>
            <a:ext cx="5042654"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2   </a:t>
            </a:r>
            <a:r>
              <a:rPr lang="en-US" sz="2000" dirty="0">
                <a:latin typeface="Arial" panose="020B0604020202020204" pitchFamily="34" charset="0"/>
                <a:cs typeface="Arial" panose="020B0604020202020204" pitchFamily="34" charset="0"/>
              </a:rPr>
              <a:t>Use the </a:t>
            </a:r>
            <a:r>
              <a:rPr lang="en-US" sz="2000" i="1" dirty="0">
                <a:latin typeface="Arial" panose="020B0604020202020204" pitchFamily="34" charset="0"/>
                <a:cs typeface="Arial" panose="020B0604020202020204" pitchFamily="34" charset="0"/>
              </a:rPr>
              <a:t>cubic</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regression</a:t>
            </a:r>
            <a:r>
              <a:rPr lang="en-US" sz="2000" dirty="0">
                <a:latin typeface="Arial" panose="020B0604020202020204" pitchFamily="34" charset="0"/>
                <a:cs typeface="Arial" panose="020B0604020202020204" pitchFamily="34" charset="0"/>
              </a:rPr>
              <a:t> feature.</a:t>
            </a:r>
          </a:p>
          <a:p>
            <a:r>
              <a:rPr lang="en-US" sz="2000" dirty="0">
                <a:latin typeface="Arial" panose="020B0604020202020204" pitchFamily="34" charset="0"/>
                <a:cs typeface="Arial" panose="020B0604020202020204" pitchFamily="34" charset="0"/>
              </a:rPr>
              <a:t>              The polynomial model is</a:t>
            </a:r>
          </a:p>
        </p:txBody>
      </p:sp>
      <mc:AlternateContent xmlns:mc="http://schemas.openxmlformats.org/markup-compatibility/2006" xmlns:a14="http://schemas.microsoft.com/office/drawing/2010/main">
        <mc:Choice Requires="a14">
          <p:sp>
            <p:nvSpPr>
              <p:cNvPr id="50" name="TextBox 49"/>
              <p:cNvSpPr txBox="1"/>
              <p:nvPr/>
            </p:nvSpPr>
            <p:spPr>
              <a:xfrm>
                <a:off x="7498954" y="911987"/>
                <a:ext cx="4978857" cy="400110"/>
              </a:xfrm>
              <a:prstGeom prst="rect">
                <a:avLst/>
              </a:prstGeom>
              <a:noFill/>
            </p:spPr>
            <p:txBody>
              <a:bodyPr wrap="square" rtlCol="0">
                <a:spAutoFit/>
              </a:bodyPr>
              <a:lstStyle/>
              <a:p>
                <a:r>
                  <a:rPr lang="fr-FR" sz="2000" i="1" dirty="0">
                    <a:latin typeface="Arial" panose="020B0604020202020204" pitchFamily="34" charset="0"/>
                    <a:cs typeface="Arial" panose="020B0604020202020204" pitchFamily="34" charset="0"/>
                  </a:rPr>
                  <a:t>y</a:t>
                </a:r>
                <a:r>
                  <a:rPr lang="fr-FR" sz="2000" dirty="0">
                    <a:latin typeface="Arial" panose="020B0604020202020204" pitchFamily="34" charset="0"/>
                    <a:cs typeface="Arial" panose="020B0604020202020204" pitchFamily="34" charset="0"/>
                  </a:rPr>
                  <a:t> </a:t>
                </a:r>
                <a14:m>
                  <m:oMath xmlns:m="http://schemas.openxmlformats.org/officeDocument/2006/math">
                    <m:r>
                      <a:rPr lang="fr-FR" sz="2000" i="0" dirty="0" smtClean="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a:t>
                </a:r>
                <a14:m>
                  <m:oMath xmlns:m="http://schemas.openxmlformats.org/officeDocument/2006/math">
                    <m:r>
                      <a:rPr lang="fr-FR" sz="2000" i="0" dirty="0" smtClean="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2.545</a:t>
                </a:r>
                <a:r>
                  <a:rPr lang="fr-FR" sz="2000" i="1" dirty="0">
                    <a:latin typeface="Arial" panose="020B0604020202020204" pitchFamily="34" charset="0"/>
                    <a:cs typeface="Arial" panose="020B0604020202020204" pitchFamily="34" charset="0"/>
                  </a:rPr>
                  <a:t>t</a:t>
                </a:r>
                <a:r>
                  <a:rPr lang="fr-FR" sz="2000" baseline="30000" dirty="0">
                    <a:latin typeface="Arial" panose="020B0604020202020204" pitchFamily="34" charset="0"/>
                    <a:cs typeface="Arial" panose="020B0604020202020204" pitchFamily="34" charset="0"/>
                  </a:rPr>
                  <a:t>3</a:t>
                </a:r>
                <a:r>
                  <a:rPr lang="fr-FR" sz="2000" dirty="0">
                    <a:latin typeface="Arial" panose="020B0604020202020204" pitchFamily="34" charset="0"/>
                    <a:cs typeface="Arial" panose="020B0604020202020204" pitchFamily="34" charset="0"/>
                  </a:rPr>
                  <a:t> </a:t>
                </a:r>
                <a14:m>
                  <m:oMath xmlns:m="http://schemas.openxmlformats.org/officeDocument/2006/math">
                    <m:r>
                      <a:rPr lang="fr-FR" sz="2000" i="0" dirty="0" smtClean="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51.95</a:t>
                </a:r>
                <a:r>
                  <a:rPr lang="fr-FR" sz="2000" i="1" dirty="0">
                    <a:latin typeface="Arial" panose="020B0604020202020204" pitchFamily="34" charset="0"/>
                    <a:cs typeface="Arial" panose="020B0604020202020204" pitchFamily="34" charset="0"/>
                  </a:rPr>
                  <a:t>t</a:t>
                </a:r>
                <a:r>
                  <a:rPr lang="fr-FR" sz="2000" baseline="30000" dirty="0">
                    <a:latin typeface="Arial" panose="020B0604020202020204" pitchFamily="34" charset="0"/>
                    <a:cs typeface="Arial" panose="020B0604020202020204" pitchFamily="34" charset="0"/>
                  </a:rPr>
                  <a:t>2</a:t>
                </a:r>
                <a:r>
                  <a:rPr lang="fr-FR" sz="2000" dirty="0">
                    <a:latin typeface="Arial" panose="020B0604020202020204" pitchFamily="34" charset="0"/>
                    <a:cs typeface="Arial" panose="020B0604020202020204" pitchFamily="34" charset="0"/>
                  </a:rPr>
                  <a:t> </a:t>
                </a:r>
                <a14:m>
                  <m:oMath xmlns:m="http://schemas.openxmlformats.org/officeDocument/2006/math">
                    <m:r>
                      <a:rPr lang="fr-FR" sz="2000" dirty="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118.1</a:t>
                </a:r>
                <a:r>
                  <a:rPr lang="fr-FR" sz="2000" i="1" dirty="0">
                    <a:latin typeface="Arial" panose="020B0604020202020204" pitchFamily="34" charset="0"/>
                    <a:cs typeface="Arial" panose="020B0604020202020204" pitchFamily="34" charset="0"/>
                  </a:rPr>
                  <a:t>t</a:t>
                </a:r>
                <a:r>
                  <a:rPr lang="fr-FR" sz="2000" dirty="0">
                    <a:latin typeface="Arial" panose="020B0604020202020204" pitchFamily="34" charset="0"/>
                    <a:cs typeface="Arial" panose="020B0604020202020204" pitchFamily="34" charset="0"/>
                  </a:rPr>
                  <a:t> </a:t>
                </a:r>
                <a14:m>
                  <m:oMath xmlns:m="http://schemas.openxmlformats.org/officeDocument/2006/math">
                    <m:r>
                      <a:rPr lang="fr-FR" sz="2000" dirty="0">
                        <a:latin typeface="Cambria Math"/>
                        <a:cs typeface="Arial" panose="020B0604020202020204" pitchFamily="34" charset="0"/>
                      </a:rPr>
                      <m:t>+</m:t>
                    </m:r>
                  </m:oMath>
                </a14:m>
                <a:r>
                  <a:rPr lang="fr-FR" sz="2000" dirty="0">
                    <a:latin typeface="Arial" panose="020B0604020202020204" pitchFamily="34" charset="0"/>
                    <a:cs typeface="Arial" panose="020B0604020202020204" pitchFamily="34" charset="0"/>
                  </a:rPr>
                  <a:t> 2732.</a:t>
                </a:r>
                <a:endParaRPr lang="en-US" sz="2000" dirty="0">
                  <a:latin typeface="Arial" panose="020B0604020202020204" pitchFamily="34" charset="0"/>
                  <a:cs typeface="Arial" panose="020B0604020202020204" pitchFamily="34" charset="0"/>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7498954" y="911987"/>
                <a:ext cx="4978857" cy="400110"/>
              </a:xfrm>
              <a:prstGeom prst="rect">
                <a:avLst/>
              </a:prstGeom>
              <a:blipFill>
                <a:blip r:embed="rId2"/>
                <a:stretch>
                  <a:fillRect l="-1224" t="-7692" b="-29231"/>
                </a:stretch>
              </a:blipFill>
            </p:spPr>
            <p:txBody>
              <a:bodyPr/>
              <a:lstStyle/>
              <a:p>
                <a:r>
                  <a:rPr lang="en-US">
                    <a:noFill/>
                  </a:rPr>
                  <a:t> </a:t>
                </a:r>
              </a:p>
            </p:txBody>
          </p:sp>
        </mc:Fallback>
      </mc:AlternateContent>
      <p:sp>
        <p:nvSpPr>
          <p:cNvPr id="51" name="TextBox 50"/>
          <p:cNvSpPr txBox="1"/>
          <p:nvPr/>
        </p:nvSpPr>
        <p:spPr>
          <a:xfrm>
            <a:off x="2881614" y="3026732"/>
            <a:ext cx="4681145"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3   </a:t>
            </a:r>
            <a:r>
              <a:rPr lang="en-US" sz="2000" dirty="0">
                <a:latin typeface="Arial" panose="020B0604020202020204" pitchFamily="34" charset="0"/>
                <a:cs typeface="Arial" panose="020B0604020202020204" pitchFamily="34" charset="0"/>
              </a:rPr>
              <a:t>Check the model by graphing</a:t>
            </a:r>
          </a:p>
          <a:p>
            <a:r>
              <a:rPr lang="en-US" sz="2000" dirty="0">
                <a:latin typeface="Arial" panose="020B0604020202020204" pitchFamily="34" charset="0"/>
                <a:cs typeface="Arial" panose="020B0604020202020204" pitchFamily="34" charset="0"/>
              </a:rPr>
              <a:t>              it and the data in the same</a:t>
            </a:r>
          </a:p>
          <a:p>
            <a:r>
              <a:rPr lang="en-US" sz="2000" dirty="0">
                <a:latin typeface="Arial" panose="020B0604020202020204" pitchFamily="34" charset="0"/>
                <a:cs typeface="Arial" panose="020B0604020202020204" pitchFamily="34" charset="0"/>
              </a:rPr>
              <a:t>              viewing window.</a:t>
            </a:r>
          </a:p>
        </p:txBody>
      </p:sp>
      <mc:AlternateContent xmlns:mc="http://schemas.openxmlformats.org/markup-compatibility/2006" xmlns:a14="http://schemas.microsoft.com/office/drawing/2010/main">
        <mc:Choice Requires="a14">
          <p:sp>
            <p:nvSpPr>
              <p:cNvPr id="52" name="TextBox 51"/>
              <p:cNvSpPr txBox="1"/>
              <p:nvPr/>
            </p:nvSpPr>
            <p:spPr>
              <a:xfrm>
                <a:off x="7431339" y="3026732"/>
                <a:ext cx="4202685"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4   </a:t>
                </a:r>
                <a:r>
                  <a:rPr lang="en-US" sz="2000" dirty="0">
                    <a:latin typeface="Arial" panose="020B0604020202020204" pitchFamily="34" charset="0"/>
                    <a:cs typeface="Arial" panose="020B0604020202020204" pitchFamily="34" charset="0"/>
                  </a:rPr>
                  <a:t>Use the </a:t>
                </a:r>
                <a:r>
                  <a:rPr lang="en-US" sz="2000" i="1" dirty="0">
                    <a:latin typeface="Arial" panose="020B0604020202020204" pitchFamily="34" charset="0"/>
                    <a:cs typeface="Arial" panose="020B0604020202020204" pitchFamily="34" charset="0"/>
                  </a:rPr>
                  <a:t>trace</a:t>
                </a:r>
                <a:r>
                  <a:rPr lang="en-US" sz="2000" dirty="0">
                    <a:latin typeface="Arial" panose="020B0604020202020204" pitchFamily="34" charset="0"/>
                    <a:cs typeface="Arial" panose="020B0604020202020204" pitchFamily="34" charset="0"/>
                  </a:rPr>
                  <a:t> feature to</a:t>
                </a:r>
              </a:p>
              <a:p>
                <a:r>
                  <a:rPr lang="en-US" sz="2000" dirty="0">
                    <a:latin typeface="Arial" panose="020B0604020202020204" pitchFamily="34" charset="0"/>
                    <a:cs typeface="Arial" panose="020B0604020202020204" pitchFamily="34" charset="0"/>
                  </a:rPr>
                  <a:t>              estimate the value of the</a:t>
                </a:r>
              </a:p>
              <a:p>
                <a:r>
                  <a:rPr lang="en-US" sz="2000" dirty="0">
                    <a:latin typeface="Arial" panose="020B0604020202020204" pitchFamily="34" charset="0"/>
                    <a:cs typeface="Arial" panose="020B0604020202020204" pitchFamily="34" charset="0"/>
                  </a:rPr>
                  <a:t>              model when </a:t>
                </a:r>
                <a:r>
                  <a:rPr lang="en-US" sz="2000" i="1"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 </a:t>
                </a:r>
                <a14:m>
                  <m:oMath xmlns:m="http://schemas.openxmlformats.org/officeDocument/2006/math">
                    <m:r>
                      <a:rPr lang="fr-FR"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13.</a:t>
                </a:r>
              </a:p>
            </p:txBody>
          </p:sp>
        </mc:Choice>
        <mc:Fallback xmlns="">
          <p:sp>
            <p:nvSpPr>
              <p:cNvPr id="52" name="TextBox 51"/>
              <p:cNvSpPr txBox="1">
                <a:spLocks noRot="1" noChangeAspect="1" noMove="1" noResize="1" noEditPoints="1" noAdjustHandles="1" noChangeArrowheads="1" noChangeShapeType="1" noTextEdit="1"/>
              </p:cNvSpPr>
              <p:nvPr/>
            </p:nvSpPr>
            <p:spPr>
              <a:xfrm>
                <a:off x="7431339" y="3026732"/>
                <a:ext cx="4202685" cy="1015663"/>
              </a:xfrm>
              <a:prstGeom prst="rect">
                <a:avLst/>
              </a:prstGeom>
              <a:blipFill>
                <a:blip r:embed="rId3"/>
                <a:stretch>
                  <a:fillRect l="-1451" t="-3012" b="-10843"/>
                </a:stretch>
              </a:blipFill>
            </p:spPr>
            <p:txBody>
              <a:bodyPr/>
              <a:lstStyle/>
              <a:p>
                <a:r>
                  <a:rPr lang="en-US">
                    <a:noFill/>
                  </a:rPr>
                  <a:t> </a:t>
                </a:r>
              </a:p>
            </p:txBody>
          </p:sp>
        </mc:Fallback>
      </mc:AlternateContent>
      <p:grpSp>
        <p:nvGrpSpPr>
          <p:cNvPr id="2" name="Group 1"/>
          <p:cNvGrpSpPr/>
          <p:nvPr/>
        </p:nvGrpSpPr>
        <p:grpSpPr>
          <a:xfrm>
            <a:off x="2997344" y="5910157"/>
            <a:ext cx="9740113" cy="760041"/>
            <a:chOff x="1551664" y="6075291"/>
            <a:chExt cx="9740113" cy="760041"/>
          </a:xfrm>
        </p:grpSpPr>
        <p:sp>
          <p:nvSpPr>
            <p:cNvPr id="48" name="Isosceles Triangle 47"/>
            <p:cNvSpPr/>
            <p:nvPr/>
          </p:nvSpPr>
          <p:spPr>
            <a:xfrm rot="5400000">
              <a:off x="1505944" y="6121011"/>
              <a:ext cx="365760" cy="274320"/>
            </a:xfrm>
            <a:prstGeom prst="triangle">
              <a:avLst/>
            </a:prstGeom>
            <a:solidFill>
              <a:srgbClr val="D83236"/>
            </a:solidFill>
            <a:ln>
              <a:noFill/>
            </a:ln>
            <a:effectLst>
              <a:outerShdw blurRad="762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Arial" panose="020B0604020202020204" pitchFamily="34" charset="0"/>
              </a:endParaRPr>
            </a:p>
          </p:txBody>
        </p:sp>
        <p:sp>
          <p:nvSpPr>
            <p:cNvPr id="6" name="TextBox 5"/>
            <p:cNvSpPr txBox="1"/>
            <p:nvPr/>
          </p:nvSpPr>
          <p:spPr>
            <a:xfrm>
              <a:off x="1967023" y="6127446"/>
              <a:ext cx="9324754"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approximate total U.S. biomass energy consumption in 2013 was about</a:t>
              </a:r>
            </a:p>
            <a:p>
              <a:r>
                <a:rPr lang="en-US" sz="2000" dirty="0">
                  <a:latin typeface="Arial" panose="020B0604020202020204" pitchFamily="34" charset="0"/>
                  <a:cs typeface="Arial" panose="020B0604020202020204" pitchFamily="34" charset="0"/>
                </a:rPr>
                <a:t>4385 trillion </a:t>
              </a:r>
              <a:r>
                <a:rPr lang="en-US" sz="2000" dirty="0" err="1">
                  <a:latin typeface="Arial" panose="020B0604020202020204" pitchFamily="34" charset="0"/>
                  <a:cs typeface="Arial" panose="020B0604020202020204" pitchFamily="34" charset="0"/>
                </a:rPr>
                <a:t>Btus</a:t>
              </a:r>
              <a:r>
                <a:rPr lang="en-US" sz="2000" dirty="0">
                  <a:latin typeface="Arial" panose="020B0604020202020204" pitchFamily="34" charset="0"/>
                  <a:cs typeface="Arial" panose="020B0604020202020204" pitchFamily="34" charset="0"/>
                </a:rPr>
                <a:t>.</a:t>
              </a:r>
            </a:p>
          </p:txBody>
        </p:sp>
      </p:grpSp>
      <p:pic>
        <p:nvPicPr>
          <p:cNvPr id="1027" name="Picture 3" descr="D:\pradeep\algebra2\ch04\Ch 04\HSAlg2_t_0409_0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4155" y="1375269"/>
            <a:ext cx="2289477" cy="16986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pradeep\algebra2\ch04\Ch 04\HSAlg2_t_0409_00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25786" y="1419087"/>
            <a:ext cx="2298505" cy="155448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pradeep\algebra2\ch04\Ch 04\HSAlg2_t_0409_006.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4155" y="4140801"/>
            <a:ext cx="2263720" cy="16795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pradeep\algebra2\ch04\Ch 04\HSAlg2_t_0409_007.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42585" y="4140801"/>
            <a:ext cx="2464905" cy="1828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59B6259-228B-4DDA-B8C3-17DE274D0A6C}"/>
              </a:ext>
            </a:extLst>
          </p:cNvPr>
          <p:cNvSpPr txBox="1"/>
          <p:nvPr/>
        </p:nvSpPr>
        <p:spPr>
          <a:xfrm>
            <a:off x="502398" y="341618"/>
            <a:ext cx="2056335" cy="1940957"/>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t>If you don’t know how to use your calculator to do something (like make a scatter plot), google it!</a:t>
            </a:r>
          </a:p>
        </p:txBody>
      </p:sp>
      <p:sp>
        <p:nvSpPr>
          <p:cNvPr id="15" name="TextBox 14">
            <a:extLst>
              <a:ext uri="{FF2B5EF4-FFF2-40B4-BE49-F238E27FC236}">
                <a16:creationId xmlns:a16="http://schemas.microsoft.com/office/drawing/2014/main" id="{7EDCCE2D-3B98-4243-9D43-E7D00C6AB33A}"/>
              </a:ext>
            </a:extLst>
          </p:cNvPr>
          <p:cNvSpPr txBox="1"/>
          <p:nvPr/>
        </p:nvSpPr>
        <p:spPr>
          <a:xfrm>
            <a:off x="502397" y="2493650"/>
            <a:ext cx="2056335" cy="2486918"/>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t>For step 1:</a:t>
            </a:r>
          </a:p>
          <a:p>
            <a:pPr marL="342900" indent="-342900">
              <a:buFont typeface="+mj-lt"/>
              <a:buAutoNum type="alphaLcParenR"/>
            </a:pPr>
            <a:r>
              <a:rPr lang="en-US" dirty="0"/>
              <a:t>Enter x values into list 1</a:t>
            </a:r>
          </a:p>
          <a:p>
            <a:pPr marL="342900" indent="-342900">
              <a:buFont typeface="+mj-lt"/>
              <a:buAutoNum type="alphaLcParenR"/>
            </a:pPr>
            <a:r>
              <a:rPr lang="en-US" dirty="0"/>
              <a:t>Enter y values into list 2</a:t>
            </a:r>
          </a:p>
          <a:p>
            <a:pPr marL="342900" indent="-342900">
              <a:buFont typeface="+mj-lt"/>
              <a:buAutoNum type="alphaLcParenR"/>
            </a:pPr>
            <a:r>
              <a:rPr lang="en-US" dirty="0"/>
              <a:t>Make a scatter plot of that data</a:t>
            </a:r>
          </a:p>
        </p:txBody>
      </p:sp>
      <p:sp>
        <p:nvSpPr>
          <p:cNvPr id="5" name="Rectangle 4">
            <a:extLst>
              <a:ext uri="{FF2B5EF4-FFF2-40B4-BE49-F238E27FC236}">
                <a16:creationId xmlns:a16="http://schemas.microsoft.com/office/drawing/2014/main" id="{B0C652F2-8969-4E48-8A78-3B2F0FC17DB8}"/>
              </a:ext>
            </a:extLst>
          </p:cNvPr>
          <p:cNvSpPr/>
          <p:nvPr/>
        </p:nvSpPr>
        <p:spPr>
          <a:xfrm>
            <a:off x="277944" y="2324793"/>
            <a:ext cx="2464905" cy="2883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3834456-1304-4012-B6C6-8F4E28D267B9}"/>
              </a:ext>
            </a:extLst>
          </p:cNvPr>
          <p:cNvSpPr txBox="1"/>
          <p:nvPr/>
        </p:nvSpPr>
        <p:spPr>
          <a:xfrm>
            <a:off x="184776" y="5250437"/>
            <a:ext cx="2851045" cy="1328023"/>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dirty="0"/>
              <a:t>X: 1-12</a:t>
            </a:r>
          </a:p>
          <a:p>
            <a:r>
              <a:rPr lang="en-US" dirty="0"/>
              <a:t>Y: 2622, 2701, 2807, 3010,</a:t>
            </a:r>
          </a:p>
          <a:p>
            <a:r>
              <a:rPr lang="en-US" dirty="0"/>
              <a:t>    3117, 3267, 3493, 3866,</a:t>
            </a:r>
          </a:p>
          <a:p>
            <a:r>
              <a:rPr lang="en-US" dirty="0"/>
              <a:t>    3951, 4286, 4421, 4316</a:t>
            </a:r>
          </a:p>
        </p:txBody>
      </p:sp>
    </p:spTree>
    <p:extLst>
      <p:ext uri="{BB962C8B-B14F-4D97-AF65-F5344CB8AC3E}">
        <p14:creationId xmlns:p14="http://schemas.microsoft.com/office/powerpoint/2010/main" val="357352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xEl>
                                              <p:pRg st="1" end="1"/>
                                            </p:txEl>
                                          </p:spTgt>
                                        </p:tgtEl>
                                        <p:attrNameLst>
                                          <p:attrName>style.visibility</p:attrName>
                                        </p:attrNameLst>
                                      </p:cBhvr>
                                      <p:to>
                                        <p:strVal val="visible"/>
                                      </p:to>
                                    </p:set>
                                    <p:animEffect transition="in" filter="fade">
                                      <p:cBhvr>
                                        <p:cTn id="22" dur="500"/>
                                        <p:tgtEl>
                                          <p:spTgt spid="1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xEl>
                                              <p:pRg st="2" end="2"/>
                                            </p:txEl>
                                          </p:spTgt>
                                        </p:tgtEl>
                                        <p:attrNameLst>
                                          <p:attrName>style.visibility</p:attrName>
                                        </p:attrNameLst>
                                      </p:cBhvr>
                                      <p:to>
                                        <p:strVal val="visible"/>
                                      </p:to>
                                    </p:set>
                                    <p:animEffect transition="in" filter="fade">
                                      <p:cBhvr>
                                        <p:cTn id="32" dur="500"/>
                                        <p:tgtEl>
                                          <p:spTgt spid="1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xEl>
                                              <p:pRg st="3" end="3"/>
                                            </p:txEl>
                                          </p:spTgt>
                                        </p:tgtEl>
                                        <p:attrNameLst>
                                          <p:attrName>style.visibility</p:attrName>
                                        </p:attrNameLst>
                                      </p:cBhvr>
                                      <p:to>
                                        <p:strVal val="visible"/>
                                      </p:to>
                                    </p:set>
                                    <p:animEffect transition="in" filter="fade">
                                      <p:cBhvr>
                                        <p:cTn id="37" dur="500"/>
                                        <p:tgtEl>
                                          <p:spTgt spid="1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0"/>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028"/>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51"/>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02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5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03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p:bldP spid="3" grpId="0" animBg="1"/>
      <p:bldP spid="5"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23B0-2FBE-40BF-AB01-5454010BF1EA}"/>
              </a:ext>
            </a:extLst>
          </p:cNvPr>
          <p:cNvSpPr>
            <a:spLocks noGrp="1"/>
          </p:cNvSpPr>
          <p:nvPr>
            <p:ph type="title"/>
          </p:nvPr>
        </p:nvSpPr>
        <p:spPr/>
        <p:txBody>
          <a:bodyPr/>
          <a:lstStyle/>
          <a:p>
            <a:r>
              <a:rPr lang="en-US" dirty="0"/>
              <a:t>Homework</a:t>
            </a:r>
          </a:p>
        </p:txBody>
      </p:sp>
      <p:sp>
        <p:nvSpPr>
          <p:cNvPr id="3" name="TextBox 2">
            <a:extLst>
              <a:ext uri="{FF2B5EF4-FFF2-40B4-BE49-F238E27FC236}">
                <a16:creationId xmlns:a16="http://schemas.microsoft.com/office/drawing/2014/main" id="{99C978C2-0B8D-42AC-A984-F09BBFD51437}"/>
              </a:ext>
            </a:extLst>
          </p:cNvPr>
          <p:cNvSpPr txBox="1"/>
          <p:nvPr/>
        </p:nvSpPr>
        <p:spPr>
          <a:xfrm>
            <a:off x="957714" y="1963554"/>
            <a:ext cx="8268101" cy="523220"/>
          </a:xfrm>
          <a:prstGeom prst="rect">
            <a:avLst/>
          </a:prstGeom>
          <a:noFill/>
        </p:spPr>
        <p:txBody>
          <a:bodyPr wrap="square" rtlCol="0">
            <a:spAutoFit/>
          </a:bodyPr>
          <a:lstStyle/>
          <a:p>
            <a:r>
              <a:rPr lang="en-US" sz="2800" dirty="0"/>
              <a:t>Pg 223, #3-11 odd, 16-18</a:t>
            </a:r>
          </a:p>
        </p:txBody>
      </p:sp>
    </p:spTree>
    <p:extLst>
      <p:ext uri="{BB962C8B-B14F-4D97-AF65-F5344CB8AC3E}">
        <p14:creationId xmlns:p14="http://schemas.microsoft.com/office/powerpoint/2010/main" val="112045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1251284" y="637674"/>
            <a:ext cx="9577137" cy="2687787"/>
          </a:xfrm>
          <a:prstGeom prst="rect">
            <a:avLst/>
          </a:prstGeom>
          <a:noFill/>
        </p:spPr>
        <p:txBody>
          <a:bodyPr wrap="square" rtlCol="0">
            <a:spAutoFit/>
          </a:bodyPr>
          <a:lstStyle/>
          <a:p>
            <a:pPr algn="ctr">
              <a:lnSpc>
                <a:spcPct val="250000"/>
              </a:lnSpc>
            </a:pPr>
            <a:r>
              <a:rPr lang="en-US" sz="4400" b="1" dirty="0"/>
              <a:t>LESSON 4.9</a:t>
            </a:r>
          </a:p>
          <a:p>
            <a:pPr algn="ctr">
              <a:lnSpc>
                <a:spcPct val="250000"/>
              </a:lnSpc>
            </a:pPr>
            <a:r>
              <a:rPr lang="en-US" sz="2800" b="1" dirty="0"/>
              <a:t>Modeling with Polynomial Functions</a:t>
            </a:r>
          </a:p>
        </p:txBody>
      </p:sp>
    </p:spTree>
    <p:extLst>
      <p:ext uri="{BB962C8B-B14F-4D97-AF65-F5344CB8AC3E}">
        <p14:creationId xmlns:p14="http://schemas.microsoft.com/office/powerpoint/2010/main" val="99371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1251284" y="637674"/>
            <a:ext cx="9577137" cy="2819362"/>
          </a:xfrm>
          <a:prstGeom prst="rect">
            <a:avLst/>
          </a:prstGeom>
          <a:noFill/>
        </p:spPr>
        <p:txBody>
          <a:bodyPr wrap="square" rtlCol="0">
            <a:spAutoFit/>
          </a:bodyPr>
          <a:lstStyle/>
          <a:p>
            <a:pPr>
              <a:lnSpc>
                <a:spcPct val="250000"/>
              </a:lnSpc>
            </a:pPr>
            <a:r>
              <a:rPr lang="en-US" b="1" dirty="0"/>
              <a:t>Today you will:</a:t>
            </a:r>
          </a:p>
          <a:p>
            <a:pPr marL="285750" indent="-285750">
              <a:lnSpc>
                <a:spcPct val="150000"/>
              </a:lnSpc>
              <a:buFont typeface="Arial" panose="020B0604020202020204" pitchFamily="34" charset="0"/>
              <a:buChar char="•"/>
            </a:pPr>
            <a:r>
              <a:rPr lang="en-US" dirty="0"/>
              <a:t>Learn how to deal with “messy” data … more “real-world” type problems</a:t>
            </a:r>
          </a:p>
          <a:p>
            <a:pPr marL="285750" indent="-285750">
              <a:lnSpc>
                <a:spcPct val="150000"/>
              </a:lnSpc>
              <a:buFont typeface="Arial" panose="020B0604020202020204" pitchFamily="34" charset="0"/>
              <a:buChar char="•"/>
            </a:pPr>
            <a:r>
              <a:rPr lang="en-US" dirty="0"/>
              <a:t>Write polynomial functions for sets of points</a:t>
            </a:r>
          </a:p>
          <a:p>
            <a:pPr marL="285750" indent="-285750">
              <a:lnSpc>
                <a:spcPct val="150000"/>
              </a:lnSpc>
              <a:buFont typeface="Arial" panose="020B0604020202020204" pitchFamily="34" charset="0"/>
              <a:buChar char="•"/>
            </a:pPr>
            <a:r>
              <a:rPr lang="en-US" dirty="0"/>
              <a:t>Write polynomial functions using finite differences</a:t>
            </a:r>
          </a:p>
          <a:p>
            <a:pPr marL="285750" indent="-285750">
              <a:lnSpc>
                <a:spcPct val="150000"/>
              </a:lnSpc>
              <a:buFont typeface="Arial" panose="020B0604020202020204" pitchFamily="34" charset="0"/>
              <a:buChar char="•"/>
            </a:pPr>
            <a:r>
              <a:rPr lang="en-US" dirty="0"/>
              <a:t>Use technology to find models (equations) for data sets</a:t>
            </a:r>
          </a:p>
          <a:p>
            <a:pPr marL="285750" indent="-285750">
              <a:lnSpc>
                <a:spcPct val="150000"/>
              </a:lnSpc>
              <a:buFont typeface="Arial" panose="020B0604020202020204" pitchFamily="34" charset="0"/>
              <a:buChar char="•"/>
            </a:pPr>
            <a:r>
              <a:rPr lang="en-US" dirty="0"/>
              <a:t>Practice using English to describe math processes and equations</a:t>
            </a:r>
          </a:p>
        </p:txBody>
      </p:sp>
    </p:spTree>
    <p:extLst>
      <p:ext uri="{BB962C8B-B14F-4D97-AF65-F5344CB8AC3E}">
        <p14:creationId xmlns:p14="http://schemas.microsoft.com/office/powerpoint/2010/main" val="116788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A40F48-6CB9-4C9F-97DF-9AA45F0ECB37}"/>
              </a:ext>
            </a:extLst>
          </p:cNvPr>
          <p:cNvSpPr txBox="1"/>
          <p:nvPr/>
        </p:nvSpPr>
        <p:spPr>
          <a:xfrm>
            <a:off x="1251284" y="637674"/>
            <a:ext cx="9577137" cy="3615733"/>
          </a:xfrm>
          <a:prstGeom prst="rect">
            <a:avLst/>
          </a:prstGeom>
          <a:noFill/>
        </p:spPr>
        <p:txBody>
          <a:bodyPr wrap="square" rtlCol="0">
            <a:spAutoFit/>
          </a:bodyPr>
          <a:lstStyle/>
          <a:p>
            <a:pPr>
              <a:lnSpc>
                <a:spcPct val="250000"/>
              </a:lnSpc>
            </a:pPr>
            <a:r>
              <a:rPr lang="en-US" b="1" dirty="0"/>
              <a:t>Core Vocabulary:</a:t>
            </a:r>
          </a:p>
          <a:p>
            <a:pPr marL="285750" indent="-285750">
              <a:lnSpc>
                <a:spcPct val="200000"/>
              </a:lnSpc>
              <a:buFont typeface="Arial" panose="020B0604020202020204" pitchFamily="34" charset="0"/>
              <a:buChar char="•"/>
            </a:pPr>
            <a:r>
              <a:rPr lang="en-US" dirty="0"/>
              <a:t>Finite differences, p 220</a:t>
            </a:r>
          </a:p>
          <a:p>
            <a:pPr>
              <a:lnSpc>
                <a:spcPct val="250000"/>
              </a:lnSpc>
            </a:pPr>
            <a:r>
              <a:rPr lang="en-US" b="1" dirty="0"/>
              <a:t>Prior:</a:t>
            </a:r>
          </a:p>
          <a:p>
            <a:pPr marL="285750" indent="-285750">
              <a:lnSpc>
                <a:spcPct val="200000"/>
              </a:lnSpc>
              <a:buFont typeface="Arial" panose="020B0604020202020204" pitchFamily="34" charset="0"/>
              <a:buChar char="•"/>
            </a:pPr>
            <a:r>
              <a:rPr lang="en-US" dirty="0"/>
              <a:t>First differences</a:t>
            </a:r>
          </a:p>
          <a:p>
            <a:pPr marL="285750" indent="-285750">
              <a:lnSpc>
                <a:spcPct val="200000"/>
              </a:lnSpc>
              <a:buFont typeface="Arial" panose="020B0604020202020204" pitchFamily="34" charset="0"/>
              <a:buChar char="•"/>
            </a:pPr>
            <a:r>
              <a:rPr lang="en-US" dirty="0"/>
              <a:t>Second differences</a:t>
            </a:r>
          </a:p>
          <a:p>
            <a:pPr marL="285750" indent="-285750">
              <a:lnSpc>
                <a:spcPct val="200000"/>
              </a:lnSpc>
              <a:buFont typeface="Arial" panose="020B0604020202020204" pitchFamily="34" charset="0"/>
              <a:buChar char="•"/>
            </a:pPr>
            <a:r>
              <a:rPr lang="en-US" dirty="0"/>
              <a:t>Scatter plot</a:t>
            </a:r>
          </a:p>
        </p:txBody>
      </p:sp>
    </p:spTree>
    <p:extLst>
      <p:ext uri="{BB962C8B-B14F-4D97-AF65-F5344CB8AC3E}">
        <p14:creationId xmlns:p14="http://schemas.microsoft.com/office/powerpoint/2010/main" val="178079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466903" y="96947"/>
            <a:ext cx="6001474"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Write the cubic function whose graph is shown.</a:t>
            </a:r>
          </a:p>
        </p:txBody>
      </p:sp>
      <p:sp>
        <p:nvSpPr>
          <p:cNvPr id="38" name="Isosceles Triangle 37"/>
          <p:cNvSpPr/>
          <p:nvPr/>
        </p:nvSpPr>
        <p:spPr>
          <a:xfrm rot="5400000">
            <a:off x="3808985" y="5649584"/>
            <a:ext cx="365760" cy="274320"/>
          </a:xfrm>
          <a:prstGeom prst="triangle">
            <a:avLst/>
          </a:prstGeom>
          <a:solidFill>
            <a:srgbClr val="D83236"/>
          </a:solidFill>
          <a:ln>
            <a:noFill/>
          </a:ln>
          <a:effectLst>
            <a:outerShdw blurRad="76200" dist="508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45" name="TextBox 44"/>
              <p:cNvSpPr txBox="1"/>
              <p:nvPr/>
            </p:nvSpPr>
            <p:spPr>
              <a:xfrm>
                <a:off x="4220670" y="5450290"/>
                <a:ext cx="5539974" cy="600614"/>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The function is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f>
                      <m:fPr>
                        <m:ctrlPr>
                          <a:rPr lang="en-US" sz="2000" i="1" dirty="0">
                            <a:latin typeface="Cambria Math" panose="02040503050406030204" pitchFamily="18" charset="0"/>
                            <a:cs typeface="Arial" panose="020B0604020202020204" pitchFamily="34" charset="0"/>
                          </a:rPr>
                        </m:ctrlPr>
                      </m:fPr>
                      <m:num>
                        <m:r>
                          <m:rPr>
                            <m:nor/>
                          </m:rPr>
                          <a:rPr lang="en-US" sz="2000" dirty="0">
                            <a:latin typeface="Arial" panose="020B0604020202020204" pitchFamily="34" charset="0"/>
                            <a:cs typeface="Arial" panose="020B0604020202020204" pitchFamily="34" charset="0"/>
                          </a:rPr>
                          <m:t>1</m:t>
                        </m:r>
                      </m:num>
                      <m:den>
                        <m:r>
                          <m:rPr>
                            <m:nor/>
                          </m:rPr>
                          <a:rPr lang="en-US" sz="2000" dirty="0">
                            <a:latin typeface="Arial" panose="020B0604020202020204" pitchFamily="34" charset="0"/>
                            <a:cs typeface="Arial" panose="020B0604020202020204" pitchFamily="34" charset="0"/>
                          </a:rPr>
                          <m:t>2</m:t>
                        </m:r>
                      </m:den>
                    </m:f>
                  </m:oMath>
                </a14:m>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4)(</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1)(</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3).</a:t>
                </a:r>
              </a:p>
            </p:txBody>
          </p:sp>
        </mc:Choice>
        <mc:Fallback xmlns="">
          <p:sp>
            <p:nvSpPr>
              <p:cNvPr id="45" name="TextBox 44"/>
              <p:cNvSpPr txBox="1">
                <a:spLocks noRot="1" noChangeAspect="1" noMove="1" noResize="1" noEditPoints="1" noAdjustHandles="1" noChangeArrowheads="1" noChangeShapeType="1" noTextEdit="1"/>
              </p:cNvSpPr>
              <p:nvPr/>
            </p:nvSpPr>
            <p:spPr>
              <a:xfrm>
                <a:off x="4220670" y="5450290"/>
                <a:ext cx="5539974" cy="600614"/>
              </a:xfrm>
              <a:prstGeom prst="rect">
                <a:avLst/>
              </a:prstGeom>
              <a:blipFill>
                <a:blip r:embed="rId2"/>
                <a:stretch>
                  <a:fillRect l="-1100" b="-4040"/>
                </a:stretch>
              </a:blipFill>
            </p:spPr>
            <p:txBody>
              <a:bodyPr/>
              <a:lstStyle/>
              <a:p>
                <a:r>
                  <a:rPr lang="en-US">
                    <a:noFill/>
                  </a:rPr>
                  <a:t> </a:t>
                </a:r>
              </a:p>
            </p:txBody>
          </p:sp>
        </mc:Fallback>
      </mc:AlternateContent>
      <p:sp>
        <p:nvSpPr>
          <p:cNvPr id="46" name="TextBox 45"/>
          <p:cNvSpPr txBox="1"/>
          <p:nvPr/>
        </p:nvSpPr>
        <p:spPr>
          <a:xfrm>
            <a:off x="3466903" y="979816"/>
            <a:ext cx="540039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1</a:t>
            </a:r>
            <a:r>
              <a:rPr lang="en-US" sz="2000" dirty="0">
                <a:latin typeface="Arial" panose="020B0604020202020204" pitchFamily="34" charset="0"/>
                <a:cs typeface="Arial" panose="020B0604020202020204" pitchFamily="34" charset="0"/>
              </a:rPr>
              <a:t>   Use the three </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-intercepts to write the</a:t>
            </a:r>
          </a:p>
          <a:p>
            <a:r>
              <a:rPr lang="en-US" sz="2000" dirty="0">
                <a:latin typeface="Arial" panose="020B0604020202020204" pitchFamily="34" charset="0"/>
                <a:cs typeface="Arial" panose="020B0604020202020204" pitchFamily="34" charset="0"/>
              </a:rPr>
              <a:t>              function in factored form.</a:t>
            </a:r>
          </a:p>
        </p:txBody>
      </p:sp>
      <mc:AlternateContent xmlns:mc="http://schemas.openxmlformats.org/markup-compatibility/2006" xmlns:a14="http://schemas.microsoft.com/office/drawing/2010/main">
        <mc:Choice Requires="a14">
          <p:sp>
            <p:nvSpPr>
              <p:cNvPr id="47" name="TextBox 46"/>
              <p:cNvSpPr txBox="1"/>
              <p:nvPr/>
            </p:nvSpPr>
            <p:spPr>
              <a:xfrm>
                <a:off x="4591472" y="1789113"/>
                <a:ext cx="3697751"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nn-NO"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4)(</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1)(</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3)</a:t>
                </a:r>
              </a:p>
            </p:txBody>
          </p:sp>
        </mc:Choice>
        <mc:Fallback xmlns="">
          <p:sp>
            <p:nvSpPr>
              <p:cNvPr id="47" name="TextBox 46"/>
              <p:cNvSpPr txBox="1">
                <a:spLocks noRot="1" noChangeAspect="1" noMove="1" noResize="1" noEditPoints="1" noAdjustHandles="1" noChangeArrowheads="1" noChangeShapeType="1" noTextEdit="1"/>
              </p:cNvSpPr>
              <p:nvPr/>
            </p:nvSpPr>
            <p:spPr>
              <a:xfrm>
                <a:off x="4591472" y="1789113"/>
                <a:ext cx="3697751" cy="400110"/>
              </a:xfrm>
              <a:prstGeom prst="rect">
                <a:avLst/>
              </a:prstGeom>
              <a:blipFill>
                <a:blip r:embed="rId3"/>
                <a:stretch>
                  <a:fillRect l="-1647"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3466903" y="2293609"/>
                <a:ext cx="5400390" cy="707886"/>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2   </a:t>
                </a:r>
                <a:r>
                  <a:rPr lang="en-US" sz="2000" dirty="0">
                    <a:latin typeface="Arial" panose="020B0604020202020204" pitchFamily="34" charset="0"/>
                    <a:cs typeface="Arial" panose="020B0604020202020204" pitchFamily="34" charset="0"/>
                  </a:rPr>
                  <a:t>Find the value of </a:t>
                </a:r>
                <a:r>
                  <a:rPr lang="en-US" sz="2000" i="1"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 by substituting the</a:t>
                </a:r>
              </a:p>
              <a:p>
                <a:r>
                  <a:rPr lang="en-US" sz="2000" dirty="0">
                    <a:latin typeface="Arial" panose="020B0604020202020204" pitchFamily="34" charset="0"/>
                    <a:cs typeface="Arial" panose="020B0604020202020204" pitchFamily="34" charset="0"/>
                  </a:rPr>
                  <a:t>              coordinates of the point (0, </a:t>
                </a:r>
                <a14:m>
                  <m:oMath xmlns:m="http://schemas.openxmlformats.org/officeDocument/2006/math">
                    <m:r>
                      <a:rPr lang="en-US" sz="2000" dirty="0">
                        <a:latin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6).</a:t>
                </a:r>
              </a:p>
            </p:txBody>
          </p:sp>
        </mc:Choice>
        <mc:Fallback xmlns="">
          <p:sp>
            <p:nvSpPr>
              <p:cNvPr id="48" name="TextBox 47"/>
              <p:cNvSpPr txBox="1">
                <a:spLocks noRot="1" noChangeAspect="1" noMove="1" noResize="1" noEditPoints="1" noAdjustHandles="1" noChangeArrowheads="1" noChangeShapeType="1" noTextEdit="1"/>
              </p:cNvSpPr>
              <p:nvPr/>
            </p:nvSpPr>
            <p:spPr>
              <a:xfrm>
                <a:off x="3466903" y="2293609"/>
                <a:ext cx="5400390" cy="707886"/>
              </a:xfrm>
              <a:prstGeom prst="rect">
                <a:avLst/>
              </a:prstGeom>
              <a:blipFill>
                <a:blip r:embed="rId4"/>
                <a:stretch>
                  <a:fillRect l="-1242" t="-3448" r="-339" b="-155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4591471" y="3313113"/>
                <a:ext cx="3697751" cy="400110"/>
              </a:xfrm>
              <a:prstGeom prst="rect">
                <a:avLst/>
              </a:prstGeom>
              <a:noFill/>
            </p:spPr>
            <p:txBody>
              <a:bodyPr wrap="square" rtlCol="0">
                <a:spAutoFit/>
              </a:bodyPr>
              <a:lstStyle/>
              <a:p>
                <a14:m>
                  <m:oMath xmlns:m="http://schemas.openxmlformats.org/officeDocument/2006/math">
                    <m:r>
                      <a:rPr lang="en-US" sz="2000" dirty="0" smtClean="0">
                        <a:solidFill>
                          <a:srgbClr val="006CB8"/>
                        </a:solidFill>
                        <a:latin typeface="Cambria Math"/>
                        <a:cs typeface="Arial" panose="020B0604020202020204" pitchFamily="34" charset="0"/>
                      </a:rPr>
                      <m:t>−</m:t>
                    </m:r>
                  </m:oMath>
                </a14:m>
                <a:r>
                  <a:rPr lang="pt-BR" sz="2000" dirty="0">
                    <a:solidFill>
                      <a:srgbClr val="006CB8"/>
                    </a:solidFill>
                    <a:latin typeface="Arial" panose="020B0604020202020204" pitchFamily="34" charset="0"/>
                    <a:cs typeface="Arial" panose="020B0604020202020204" pitchFamily="34" charset="0"/>
                  </a:rPr>
                  <a:t>6</a:t>
                </a:r>
                <a:r>
                  <a:rPr lang="pt-BR"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 </a:t>
                </a:r>
                <a:r>
                  <a:rPr lang="pt-BR" sz="2000" i="1" dirty="0">
                    <a:latin typeface="Arial" panose="020B0604020202020204" pitchFamily="34" charset="0"/>
                    <a:cs typeface="Arial" panose="020B0604020202020204" pitchFamily="34" charset="0"/>
                  </a:rPr>
                  <a:t>a</a:t>
                </a:r>
                <a:r>
                  <a:rPr lang="pt-BR" sz="2000" dirty="0">
                    <a:latin typeface="Arial" panose="020B0604020202020204" pitchFamily="34" charset="0"/>
                    <a:cs typeface="Arial" panose="020B0604020202020204" pitchFamily="34" charset="0"/>
                  </a:rPr>
                  <a:t>(</a:t>
                </a:r>
                <a:r>
                  <a:rPr lang="pt-BR" sz="2000" dirty="0">
                    <a:solidFill>
                      <a:srgbClr val="EC1C25"/>
                    </a:solidFill>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t>
                </a:r>
                <a14:m>
                  <m:oMath xmlns:m="http://schemas.openxmlformats.org/officeDocument/2006/math">
                    <m:r>
                      <a:rPr lang="nn-NO"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 4)(</a:t>
                </a:r>
                <a:r>
                  <a:rPr lang="pt-BR" sz="2000" dirty="0">
                    <a:solidFill>
                      <a:srgbClr val="EC1C25"/>
                    </a:solidFill>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 1)(</a:t>
                </a:r>
                <a:r>
                  <a:rPr lang="pt-BR" sz="2000" dirty="0">
                    <a:solidFill>
                      <a:srgbClr val="EC1C25"/>
                    </a:solidFill>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 3)</a:t>
                </a:r>
                <a:endParaRPr lang="en-US" sz="2000" dirty="0">
                  <a:latin typeface="Arial" panose="020B0604020202020204" pitchFamily="34" charset="0"/>
                  <a:cs typeface="Arial" panose="020B0604020202020204" pitchFamily="34" charset="0"/>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591471" y="3313113"/>
                <a:ext cx="3697751" cy="400110"/>
              </a:xfrm>
              <a:prstGeom prst="rect">
                <a:avLst/>
              </a:prstGeom>
              <a:blipFill>
                <a:blip r:embed="rId5"/>
                <a:stretch>
                  <a:fillRect t="-6061"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591471" y="3828120"/>
                <a:ext cx="1575628" cy="400110"/>
              </a:xfrm>
              <a:prstGeom prst="rect">
                <a:avLst/>
              </a:prstGeom>
              <a:noFill/>
            </p:spPr>
            <p:txBody>
              <a:bodyPr wrap="square" rtlCol="0">
                <a:spAutoFit/>
              </a:bodyPr>
              <a:lstStyle/>
              <a:p>
                <a14:m>
                  <m:oMath xmlns:m="http://schemas.openxmlformats.org/officeDocument/2006/math">
                    <m:r>
                      <a:rPr lang="en-US"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6 </a:t>
                </a:r>
                <a14:m>
                  <m:oMath xmlns:m="http://schemas.openxmlformats.org/officeDocument/2006/math">
                    <m:r>
                      <a:rPr lang="en-US"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 12</a:t>
                </a:r>
                <a:r>
                  <a:rPr lang="pt-BR" sz="2000" i="1" dirty="0">
                    <a:latin typeface="Arial" panose="020B0604020202020204" pitchFamily="34" charset="0"/>
                    <a:cs typeface="Arial" panose="020B0604020202020204" pitchFamily="34" charset="0"/>
                  </a:rPr>
                  <a:t>a</a:t>
                </a:r>
                <a:endParaRPr lang="en-US" sz="2000" i="1" dirty="0">
                  <a:latin typeface="Arial" panose="020B0604020202020204" pitchFamily="34" charset="0"/>
                  <a:cs typeface="Arial" panose="020B0604020202020204" pitchFamily="34" charset="0"/>
                </a:endParaRPr>
              </a:p>
            </p:txBody>
          </p:sp>
        </mc:Choice>
        <mc:Fallback xmlns="">
          <p:sp>
            <p:nvSpPr>
              <p:cNvPr id="50" name="TextBox 49"/>
              <p:cNvSpPr txBox="1">
                <a:spLocks noRot="1" noChangeAspect="1" noMove="1" noResize="1" noEditPoints="1" noAdjustHandles="1" noChangeArrowheads="1" noChangeShapeType="1" noTextEdit="1"/>
              </p:cNvSpPr>
              <p:nvPr/>
            </p:nvSpPr>
            <p:spPr>
              <a:xfrm>
                <a:off x="4591471" y="3828120"/>
                <a:ext cx="1575628" cy="400110"/>
              </a:xfrm>
              <a:prstGeom prst="rect">
                <a:avLst/>
              </a:prstGeom>
              <a:blipFill>
                <a:blip r:embed="rId6"/>
                <a:stretch>
                  <a:fillRect t="-7576" b="-272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554659" y="4311600"/>
                <a:ext cx="1575628" cy="600614"/>
              </a:xfrm>
              <a:prstGeom prst="rect">
                <a:avLst/>
              </a:prstGeom>
              <a:noFill/>
            </p:spPr>
            <p:txBody>
              <a:bodyPr wrap="square" rtlCol="0">
                <a:spAutoFit/>
              </a:bodyPr>
              <a:lstStyle/>
              <a:p>
                <a14:m>
                  <m:oMath xmlns:m="http://schemas.openxmlformats.org/officeDocument/2006/math">
                    <m:r>
                      <a:rPr lang="en-US" sz="2000" dirty="0" smtClean="0">
                        <a:latin typeface="Cambria Math"/>
                        <a:cs typeface="Arial" panose="020B0604020202020204" pitchFamily="34" charset="0"/>
                      </a:rPr>
                      <m:t>−</m:t>
                    </m:r>
                    <m:f>
                      <m:fPr>
                        <m:ctrlPr>
                          <a:rPr lang="en-US" sz="2000" i="1" dirty="0" smtClean="0">
                            <a:latin typeface="Cambria Math" panose="02040503050406030204" pitchFamily="18" charset="0"/>
                            <a:cs typeface="Arial" panose="020B0604020202020204" pitchFamily="34" charset="0"/>
                          </a:rPr>
                        </m:ctrlPr>
                      </m:fPr>
                      <m:num>
                        <m:r>
                          <m:rPr>
                            <m:nor/>
                          </m:rPr>
                          <a:rPr lang="en-US" sz="2000" b="0" i="0" dirty="0" smtClean="0">
                            <a:latin typeface="Arial" panose="020B0604020202020204" pitchFamily="34" charset="0"/>
                            <a:cs typeface="Arial" panose="020B0604020202020204" pitchFamily="34" charset="0"/>
                          </a:rPr>
                          <m:t>1</m:t>
                        </m:r>
                      </m:num>
                      <m:den>
                        <m:r>
                          <m:rPr>
                            <m:nor/>
                          </m:rPr>
                          <a:rPr lang="en-US" sz="2000" b="0" i="0" dirty="0" smtClean="0">
                            <a:latin typeface="Arial" panose="020B0604020202020204" pitchFamily="34" charset="0"/>
                            <a:cs typeface="Arial" panose="020B0604020202020204" pitchFamily="34" charset="0"/>
                          </a:rPr>
                          <m:t>2</m:t>
                        </m:r>
                      </m:den>
                    </m:f>
                  </m:oMath>
                </a14:m>
                <a:r>
                  <a:rPr lang="pt-BR"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oMath>
                </a14:m>
                <a:r>
                  <a:rPr lang="pt-BR" sz="2000" dirty="0">
                    <a:latin typeface="Arial" panose="020B0604020202020204" pitchFamily="34" charset="0"/>
                    <a:cs typeface="Arial" panose="020B0604020202020204" pitchFamily="34" charset="0"/>
                  </a:rPr>
                  <a:t> </a:t>
                </a:r>
                <a:r>
                  <a:rPr lang="pt-BR" sz="2000" i="1" dirty="0">
                    <a:latin typeface="Arial" panose="020B0604020202020204" pitchFamily="34" charset="0"/>
                    <a:cs typeface="Arial" panose="020B0604020202020204" pitchFamily="34" charset="0"/>
                  </a:rPr>
                  <a:t>a</a:t>
                </a:r>
                <a:endParaRPr lang="en-US" sz="2000" i="1" dirty="0">
                  <a:latin typeface="Arial" panose="020B0604020202020204" pitchFamily="34" charset="0"/>
                  <a:cs typeface="Arial" panose="020B0604020202020204" pitchFamily="34" charset="0"/>
                </a:endParaRPr>
              </a:p>
            </p:txBody>
          </p:sp>
        </mc:Choice>
        <mc:Fallback xmlns="">
          <p:sp>
            <p:nvSpPr>
              <p:cNvPr id="51" name="TextBox 50"/>
              <p:cNvSpPr txBox="1">
                <a:spLocks noRot="1" noChangeAspect="1" noMove="1" noResize="1" noEditPoints="1" noAdjustHandles="1" noChangeArrowheads="1" noChangeShapeType="1" noTextEdit="1"/>
              </p:cNvSpPr>
              <p:nvPr/>
            </p:nvSpPr>
            <p:spPr>
              <a:xfrm>
                <a:off x="4554659" y="4311600"/>
                <a:ext cx="1575628" cy="600614"/>
              </a:xfrm>
              <a:prstGeom prst="rect">
                <a:avLst/>
              </a:prstGeom>
              <a:blipFill rotWithShape="1">
                <a:blip r:embed="rId7"/>
                <a:stretch>
                  <a:fillRect b="-4040"/>
                </a:stretch>
              </a:blipFill>
            </p:spPr>
            <p:txBody>
              <a:bodyPr/>
              <a:lstStyle/>
              <a:p>
                <a:r>
                  <a:rPr lang="en-US">
                    <a:noFill/>
                  </a:rPr>
                  <a:t> </a:t>
                </a:r>
              </a:p>
            </p:txBody>
          </p:sp>
        </mc:Fallback>
      </mc:AlternateContent>
      <p:pic>
        <p:nvPicPr>
          <p:cNvPr id="1030" name="Picture 6" descr="D:\pradeep\algebra2\ch04\Ch 04\HSAlg2_t_0409_00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68377" y="300382"/>
            <a:ext cx="2268983" cy="2286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46036" y="3310647"/>
            <a:ext cx="3462294" cy="2806373"/>
            <a:chOff x="-1365" y="3310647"/>
            <a:chExt cx="3462294" cy="2806373"/>
          </a:xfrm>
        </p:grpSpPr>
        <p:pic>
          <p:nvPicPr>
            <p:cNvPr id="52" name="Picture 4" descr="D:\pradeep\algebra\ch_07\07\alg1_ch07_PNGs\0705_Page 386.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65" y="3310647"/>
              <a:ext cx="3462294" cy="28063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3083" y="3390195"/>
              <a:ext cx="1198180" cy="400110"/>
            </a:xfrm>
            <a:prstGeom prst="rect">
              <a:avLst/>
            </a:prstGeom>
            <a:noFill/>
          </p:spPr>
          <p:txBody>
            <a:bodyPr wrap="square" rtlCol="0">
              <a:spAutoFit/>
            </a:bodyPr>
            <a:lstStyle/>
            <a:p>
              <a:r>
                <a:rPr lang="en-US" sz="2000" b="1" dirty="0">
                  <a:solidFill>
                    <a:srgbClr val="EC1C25"/>
                  </a:solidFill>
                  <a:latin typeface="Arial" panose="020B0604020202020204" pitchFamily="34" charset="0"/>
                  <a:cs typeface="Arial" panose="020B0604020202020204" pitchFamily="34" charset="0"/>
                </a:rPr>
                <a:t>Check</a:t>
              </a:r>
            </a:p>
          </p:txBody>
        </p:sp>
        <mc:AlternateContent xmlns:mc="http://schemas.openxmlformats.org/markup-compatibility/2006" xmlns:a14="http://schemas.microsoft.com/office/drawing/2010/main">
          <mc:Choice Requires="a14">
            <p:sp>
              <p:nvSpPr>
                <p:cNvPr id="6" name="TextBox 5"/>
                <p:cNvSpPr txBox="1"/>
                <p:nvPr/>
              </p:nvSpPr>
              <p:spPr>
                <a:xfrm>
                  <a:off x="18984" y="3737735"/>
                  <a:ext cx="3354727" cy="193899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Check the end behavior of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The degree of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 is odd and</a:t>
                  </a:r>
                </a:p>
                <a:p>
                  <a:r>
                    <a:rPr lang="en-US" sz="2000" i="1"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cs typeface="Arial" panose="020B0604020202020204" pitchFamily="34" charset="0"/>
                        </a:rPr>
                        <m:t>&lt;</m:t>
                      </m:r>
                    </m:oMath>
                  </a14:m>
                  <a:r>
                    <a:rPr lang="en-US" sz="2000" dirty="0">
                      <a:latin typeface="Arial" panose="020B0604020202020204" pitchFamily="34" charset="0"/>
                      <a:cs typeface="Arial" panose="020B0604020202020204" pitchFamily="34" charset="0"/>
                    </a:rPr>
                    <a:t> 0. So,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cs typeface="Arial" panose="020B0604020202020204" pitchFamily="34" charset="0"/>
                        </a:rPr>
                        <m:t>+</m:t>
                      </m:r>
                      <m:r>
                        <a:rPr lang="en-US" sz="2000" i="0" dirty="0" smtClean="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as</a:t>
                  </a:r>
                </a:p>
                <a:p>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r>
                        <a:rPr lang="en-US" sz="2000" dirty="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and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a:t>
                  </a:r>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i="0" dirty="0" smtClean="0">
                          <a:latin typeface="Cambria Math"/>
                          <a:cs typeface="Arial" panose="020B0604020202020204" pitchFamily="34" charset="0"/>
                        </a:rPr>
                        <m:t>−</m:t>
                      </m:r>
                      <m:r>
                        <a:rPr lang="en-US" sz="2000" dirty="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as</a:t>
                  </a:r>
                </a:p>
                <a:p>
                  <a:r>
                    <a:rPr lang="en-US" sz="2000" i="1" dirty="0">
                      <a:latin typeface="Arial" panose="020B0604020202020204" pitchFamily="34" charset="0"/>
                      <a:cs typeface="Arial" panose="020B0604020202020204" pitchFamily="34" charset="0"/>
                    </a:rPr>
                    <a:t>x</a:t>
                  </a:r>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a:t>
                  </a:r>
                  <a14:m>
                    <m:oMath xmlns:m="http://schemas.openxmlformats.org/officeDocument/2006/math">
                      <m:r>
                        <a:rPr lang="en-US" sz="2000" dirty="0">
                          <a:latin typeface="Cambria Math"/>
                          <a:cs typeface="Arial" panose="020B0604020202020204" pitchFamily="34" charset="0"/>
                        </a:rPr>
                        <m:t>+</m:t>
                      </m:r>
                      <m:r>
                        <a:rPr lang="en-US" sz="2000" dirty="0">
                          <a:latin typeface="Cambria Math"/>
                          <a:ea typeface="Cambria Math"/>
                          <a:cs typeface="Arial" panose="020B0604020202020204" pitchFamily="34" charset="0"/>
                        </a:rPr>
                        <m:t>∞</m:t>
                      </m:r>
                    </m:oMath>
                  </a14:m>
                  <a:r>
                    <a:rPr lang="en-US" sz="2000" dirty="0">
                      <a:latin typeface="Arial" panose="020B0604020202020204" pitchFamily="34" charset="0"/>
                      <a:cs typeface="Arial" panose="020B0604020202020204" pitchFamily="34" charset="0"/>
                    </a:rPr>
                    <a:t>, which matches</a:t>
                  </a:r>
                </a:p>
                <a:p>
                  <a:r>
                    <a:rPr lang="en-US" sz="2000" dirty="0">
                      <a:latin typeface="Arial" panose="020B0604020202020204" pitchFamily="34" charset="0"/>
                      <a:cs typeface="Arial" panose="020B0604020202020204" pitchFamily="34" charset="0"/>
                    </a:rPr>
                    <a:t>the graph.</a:t>
                  </a:r>
                </a:p>
              </p:txBody>
            </p:sp>
          </mc:Choice>
          <mc:Fallback xmlns="">
            <p:sp>
              <p:nvSpPr>
                <p:cNvPr id="6" name="TextBox 5"/>
                <p:cNvSpPr txBox="1">
                  <a:spLocks noRot="1" noChangeAspect="1" noMove="1" noResize="1" noEditPoints="1" noAdjustHandles="1" noChangeArrowheads="1" noChangeShapeType="1" noTextEdit="1"/>
                </p:cNvSpPr>
                <p:nvPr/>
              </p:nvSpPr>
              <p:spPr>
                <a:xfrm>
                  <a:off x="18984" y="3737735"/>
                  <a:ext cx="3354727" cy="1938992"/>
                </a:xfrm>
                <a:prstGeom prst="rect">
                  <a:avLst/>
                </a:prstGeom>
                <a:blipFill rotWithShape="1">
                  <a:blip r:embed="rId11"/>
                  <a:stretch>
                    <a:fillRect l="-2000" t="-1258" r="-1818" b="-5031"/>
                  </a:stretch>
                </a:blipFill>
              </p:spPr>
              <p:txBody>
                <a:bodyPr/>
                <a:lstStyle/>
                <a:p>
                  <a:r>
                    <a:rPr lang="en-US">
                      <a:noFill/>
                    </a:rPr>
                    <a:t> </a:t>
                  </a:r>
                </a:p>
              </p:txBody>
            </p:sp>
          </mc:Fallback>
        </mc:AlternateContent>
      </p:grpSp>
      <p:sp>
        <p:nvSpPr>
          <p:cNvPr id="18" name="Rectangle 17">
            <a:extLst>
              <a:ext uri="{FF2B5EF4-FFF2-40B4-BE49-F238E27FC236}">
                <a16:creationId xmlns:a16="http://schemas.microsoft.com/office/drawing/2014/main" id="{416FE736-A212-43B6-BA6F-F00D0DDF2B4D}"/>
              </a:ext>
            </a:extLst>
          </p:cNvPr>
          <p:cNvSpPr/>
          <p:nvPr/>
        </p:nvSpPr>
        <p:spPr>
          <a:xfrm>
            <a:off x="1280166" y="5191269"/>
            <a:ext cx="487680" cy="631825"/>
          </a:xfrm>
          <a:prstGeom prst="rect">
            <a:avLst/>
          </a:prstGeom>
        </p:spPr>
        <p:txBody>
          <a:bodyPr wrap="none">
            <a:spAutoFit/>
          </a:bodyPr>
          <a:lstStyle/>
          <a:p>
            <a:pPr marL="0" marR="0" algn="r">
              <a:spcBef>
                <a:spcPts val="0"/>
              </a:spcBef>
              <a:spcAft>
                <a:spcPts val="0"/>
              </a:spcAft>
            </a:pPr>
            <a:r>
              <a:rPr lang="en-US" sz="3200" kern="1200" dirty="0">
                <a:solidFill>
                  <a:srgbClr val="ED1D24"/>
                </a:solidFill>
                <a:effectLst/>
                <a:latin typeface="Segoe UI Symbol" panose="020B0502040204020203" pitchFamily="34" charset="0"/>
                <a:ea typeface="Times New Roman" panose="02020603050405020304" pitchFamily="18" charset="0"/>
                <a:cs typeface="Segoe UI Symbol" panose="020B0502040204020203" pitchFamily="34" charset="0"/>
              </a:rPr>
              <a:t>✓</a:t>
            </a:r>
            <a:endParaRPr lang="en-US" sz="1200" dirty="0">
              <a:effectLst/>
              <a:latin typeface="Times New Roman" panose="02020603050405020304" pitchFamily="18" charset="0"/>
              <a:ea typeface="Times New Roman" panose="02020603050405020304" pitchFamily="18" charset="0"/>
            </a:endParaRPr>
          </a:p>
        </p:txBody>
      </p:sp>
      <p:sp>
        <p:nvSpPr>
          <p:cNvPr id="19" name="TextBox 6">
            <a:extLst>
              <a:ext uri="{FF2B5EF4-FFF2-40B4-BE49-F238E27FC236}">
                <a16:creationId xmlns:a16="http://schemas.microsoft.com/office/drawing/2014/main" id="{87E0266A-1A64-4AEA-BA8A-6D411BC8E4F4}"/>
              </a:ext>
            </a:extLst>
          </p:cNvPr>
          <p:cNvSpPr txBox="1"/>
          <p:nvPr/>
        </p:nvSpPr>
        <p:spPr>
          <a:xfrm>
            <a:off x="3466903" y="643664"/>
            <a:ext cx="1558925" cy="383540"/>
          </a:xfrm>
          <a:prstGeom prst="rect">
            <a:avLst/>
          </a:prstGeom>
          <a:noFill/>
        </p:spPr>
        <p:txBody>
          <a:bodyPr wrap="square" rtlCol="0">
            <a:spAutoFit/>
          </a:bodyPr>
          <a:lstStyle/>
          <a:p>
            <a:pPr marL="0" marR="0">
              <a:spcBef>
                <a:spcPts val="0"/>
              </a:spcBef>
              <a:spcAft>
                <a:spcPts val="0"/>
              </a:spcAft>
            </a:pPr>
            <a:r>
              <a:rPr lang="en-US" sz="2000" kern="1200" dirty="0">
                <a:solidFill>
                  <a:srgbClr val="FF0000"/>
                </a:solidFill>
                <a:effectLst/>
                <a:latin typeface="Arial" panose="020B0604020202020204" pitchFamily="34" charset="0"/>
                <a:ea typeface="Times New Roman" panose="02020603050405020304" pitchFamily="18" charset="0"/>
              </a:rPr>
              <a:t>SOLUTION</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733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5" grpId="0"/>
      <p:bldP spid="46" grpId="0"/>
      <p:bldP spid="47" grpId="0"/>
      <p:bldP spid="48" grpId="0"/>
      <p:bldP spid="49" grpId="0"/>
      <p:bldP spid="50" grpId="0"/>
      <p:bldP spid="51"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A5CB45C2-3749-4DAC-A42F-E357D1FC6515}"/>
                  </a:ext>
                </a:extLst>
              </p:cNvPr>
              <p:cNvSpPr txBox="1"/>
              <p:nvPr/>
            </p:nvSpPr>
            <p:spPr>
              <a:xfrm>
                <a:off x="682906" y="787078"/>
                <a:ext cx="10706583" cy="5632311"/>
              </a:xfrm>
              <a:prstGeom prst="rect">
                <a:avLst/>
              </a:prstGeom>
              <a:noFill/>
            </p:spPr>
            <p:txBody>
              <a:bodyPr wrap="square" rtlCol="0">
                <a:spAutoFit/>
              </a:bodyPr>
              <a:lstStyle/>
              <a:p>
                <a:r>
                  <a:rPr lang="en-US" dirty="0"/>
                  <a:t>You do it…write a cubic function whose graph passes through the points (-1, 0), (0, -12), (2, 0), (3, 0)</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Answer: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+1)(</m:t>
                    </m:r>
                    <m:r>
                      <a:rPr lang="en-US" b="0" i="1" smtClean="0">
                        <a:latin typeface="Cambria Math" panose="02040503050406030204" pitchFamily="18" charset="0"/>
                      </a:rPr>
                      <m:t>𝑥</m:t>
                    </m:r>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m:t>
                    </m:r>
                  </m:oMath>
                </a14:m>
                <a:endParaRPr lang="en-US" dirty="0"/>
              </a:p>
            </p:txBody>
          </p:sp>
        </mc:Choice>
        <mc:Fallback>
          <p:sp>
            <p:nvSpPr>
              <p:cNvPr id="2" name="TextBox 1">
                <a:extLst>
                  <a:ext uri="{FF2B5EF4-FFF2-40B4-BE49-F238E27FC236}">
                    <a16:creationId xmlns:a16="http://schemas.microsoft.com/office/drawing/2014/main" id="{A5CB45C2-3749-4DAC-A42F-E357D1FC6515}"/>
                  </a:ext>
                </a:extLst>
              </p:cNvPr>
              <p:cNvSpPr txBox="1">
                <a:spLocks noRot="1" noChangeAspect="1" noMove="1" noResize="1" noEditPoints="1" noAdjustHandles="1" noChangeArrowheads="1" noChangeShapeType="1" noTextEdit="1"/>
              </p:cNvSpPr>
              <p:nvPr/>
            </p:nvSpPr>
            <p:spPr>
              <a:xfrm>
                <a:off x="682906" y="787078"/>
                <a:ext cx="10706583" cy="5632311"/>
              </a:xfrm>
              <a:prstGeom prst="rect">
                <a:avLst/>
              </a:prstGeom>
              <a:blipFill>
                <a:blip r:embed="rId2"/>
                <a:stretch>
                  <a:fillRect l="-456" t="-541" b="-758"/>
                </a:stretch>
              </a:blipFill>
            </p:spPr>
            <p:txBody>
              <a:bodyPr/>
              <a:lstStyle/>
              <a:p>
                <a:r>
                  <a:rPr lang="en-US">
                    <a:noFill/>
                  </a:rPr>
                  <a:t> </a:t>
                </a:r>
              </a:p>
            </p:txBody>
          </p:sp>
        </mc:Fallback>
      </mc:AlternateContent>
    </p:spTree>
    <p:extLst>
      <p:ext uri="{BB962C8B-B14F-4D97-AF65-F5344CB8AC3E}">
        <p14:creationId xmlns:p14="http://schemas.microsoft.com/office/powerpoint/2010/main" val="135628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9" end="19"/>
                                            </p:txEl>
                                          </p:spTgt>
                                        </p:tgtEl>
                                        <p:attrNameLst>
                                          <p:attrName>style.visibility</p:attrName>
                                        </p:attrNameLst>
                                      </p:cBhvr>
                                      <p:to>
                                        <p:strVal val="visible"/>
                                      </p:to>
                                    </p:set>
                                    <p:animEffect transition="in" filter="fade">
                                      <p:cBhvr>
                                        <p:cTn id="7" dur="500"/>
                                        <p:tgtEl>
                                          <p:spTgt spid="2">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FD6A2BE-192C-4AD4-BFB3-DD336B5165F5}"/>
              </a:ext>
            </a:extLst>
          </p:cNvPr>
          <p:cNvPicPr>
            <a:picLocks noChangeAspect="1"/>
          </p:cNvPicPr>
          <p:nvPr/>
        </p:nvPicPr>
        <p:blipFill>
          <a:blip r:embed="rId2"/>
          <a:stretch>
            <a:fillRect/>
          </a:stretch>
        </p:blipFill>
        <p:spPr>
          <a:xfrm>
            <a:off x="766535" y="0"/>
            <a:ext cx="10658929" cy="6858000"/>
          </a:xfrm>
          <a:prstGeom prst="rect">
            <a:avLst/>
          </a:prstGeom>
        </p:spPr>
      </p:pic>
      <p:sp>
        <p:nvSpPr>
          <p:cNvPr id="7" name="Rectangle 6">
            <a:extLst>
              <a:ext uri="{FF2B5EF4-FFF2-40B4-BE49-F238E27FC236}">
                <a16:creationId xmlns:a16="http://schemas.microsoft.com/office/drawing/2014/main" id="{7C3DFB61-CFC7-4FF7-BA82-6D75CE73AAEE}"/>
              </a:ext>
            </a:extLst>
          </p:cNvPr>
          <p:cNvSpPr/>
          <p:nvPr/>
        </p:nvSpPr>
        <p:spPr>
          <a:xfrm>
            <a:off x="476487" y="673256"/>
            <a:ext cx="11630552" cy="12712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D25F33D-C11E-4C46-9F44-A3B3BE1494D6}"/>
              </a:ext>
            </a:extLst>
          </p:cNvPr>
          <p:cNvSpPr/>
          <p:nvPr/>
        </p:nvSpPr>
        <p:spPr>
          <a:xfrm>
            <a:off x="561448" y="2757663"/>
            <a:ext cx="11630552" cy="11545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E63B47F-F2CB-445F-9917-3C5D1FDD8FCB}"/>
              </a:ext>
            </a:extLst>
          </p:cNvPr>
          <p:cNvSpPr/>
          <p:nvPr/>
        </p:nvSpPr>
        <p:spPr>
          <a:xfrm>
            <a:off x="561448" y="1886675"/>
            <a:ext cx="11630552" cy="8709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2EE7FD-8923-4629-99AB-5035F2EAF27D}"/>
              </a:ext>
            </a:extLst>
          </p:cNvPr>
          <p:cNvSpPr/>
          <p:nvPr/>
        </p:nvSpPr>
        <p:spPr>
          <a:xfrm>
            <a:off x="561448" y="4643377"/>
            <a:ext cx="11630552" cy="8709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9B15A24-923F-4503-BA1F-98FE72C378BB}"/>
              </a:ext>
            </a:extLst>
          </p:cNvPr>
          <p:cNvSpPr/>
          <p:nvPr/>
        </p:nvSpPr>
        <p:spPr>
          <a:xfrm>
            <a:off x="561448" y="3924786"/>
            <a:ext cx="11630552" cy="7185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AB81B3-C400-48FA-9D59-A574FC6321FE}"/>
              </a:ext>
            </a:extLst>
          </p:cNvPr>
          <p:cNvSpPr/>
          <p:nvPr/>
        </p:nvSpPr>
        <p:spPr>
          <a:xfrm>
            <a:off x="561448" y="5514365"/>
            <a:ext cx="11630552" cy="12712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284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493834-C368-42E7-B2C6-1FB05A22EC1F}"/>
              </a:ext>
            </a:extLst>
          </p:cNvPr>
          <p:cNvPicPr>
            <a:picLocks noChangeAspect="1"/>
          </p:cNvPicPr>
          <p:nvPr/>
        </p:nvPicPr>
        <p:blipFill>
          <a:blip r:embed="rId2"/>
          <a:stretch>
            <a:fillRect/>
          </a:stretch>
        </p:blipFill>
        <p:spPr>
          <a:xfrm>
            <a:off x="156333" y="785443"/>
            <a:ext cx="11879333" cy="5287113"/>
          </a:xfrm>
          <a:prstGeom prst="rect">
            <a:avLst/>
          </a:prstGeom>
        </p:spPr>
      </p:pic>
      <p:sp>
        <p:nvSpPr>
          <p:cNvPr id="4" name="Rectangle 3">
            <a:extLst>
              <a:ext uri="{FF2B5EF4-FFF2-40B4-BE49-F238E27FC236}">
                <a16:creationId xmlns:a16="http://schemas.microsoft.com/office/drawing/2014/main" id="{477D85A7-92AC-4ABB-A2EE-805F078CE3A7}"/>
              </a:ext>
            </a:extLst>
          </p:cNvPr>
          <p:cNvSpPr/>
          <p:nvPr/>
        </p:nvSpPr>
        <p:spPr>
          <a:xfrm>
            <a:off x="405114" y="2372810"/>
            <a:ext cx="11630552" cy="868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13D95EB-F1E5-4291-A41E-9D8BAF99F488}"/>
              </a:ext>
            </a:extLst>
          </p:cNvPr>
          <p:cNvSpPr/>
          <p:nvPr/>
        </p:nvSpPr>
        <p:spPr>
          <a:xfrm>
            <a:off x="407039" y="3254410"/>
            <a:ext cx="11630552" cy="18037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65F9E57-2D09-42C9-9768-491C047583CA}"/>
              </a:ext>
            </a:extLst>
          </p:cNvPr>
          <p:cNvSpPr/>
          <p:nvPr/>
        </p:nvSpPr>
        <p:spPr>
          <a:xfrm>
            <a:off x="405114" y="5071636"/>
            <a:ext cx="11630552" cy="8681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672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942" y="67995"/>
            <a:ext cx="4485159" cy="163121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Use finite differences to</a:t>
            </a:r>
          </a:p>
          <a:p>
            <a:r>
              <a:rPr lang="en-US" sz="2000" dirty="0">
                <a:latin typeface="Arial" panose="020B0604020202020204" pitchFamily="34" charset="0"/>
                <a:cs typeface="Arial" panose="020B0604020202020204" pitchFamily="34" charset="0"/>
              </a:rPr>
              <a:t>determine the degree of the</a:t>
            </a:r>
          </a:p>
          <a:p>
            <a:r>
              <a:rPr lang="en-US" sz="2000" dirty="0">
                <a:latin typeface="Arial" panose="020B0604020202020204" pitchFamily="34" charset="0"/>
                <a:cs typeface="Arial" panose="020B0604020202020204" pitchFamily="34" charset="0"/>
              </a:rPr>
              <a:t>polynomial function that fits</a:t>
            </a:r>
          </a:p>
          <a:p>
            <a:r>
              <a:rPr lang="en-US" sz="2000" dirty="0">
                <a:latin typeface="Arial" panose="020B0604020202020204" pitchFamily="34" charset="0"/>
                <a:cs typeface="Arial" panose="020B0604020202020204" pitchFamily="34" charset="0"/>
              </a:rPr>
              <a:t>the data. Then use technology</a:t>
            </a:r>
          </a:p>
          <a:p>
            <a:r>
              <a:rPr lang="en-US" sz="2000" dirty="0">
                <a:latin typeface="Arial" panose="020B0604020202020204" pitchFamily="34" charset="0"/>
                <a:cs typeface="Arial" panose="020B0604020202020204" pitchFamily="34" charset="0"/>
              </a:rPr>
              <a:t>to find the polynomial function.</a:t>
            </a:r>
          </a:p>
        </p:txBody>
      </p:sp>
      <mc:AlternateContent xmlns:mc="http://schemas.openxmlformats.org/markup-compatibility/2006" xmlns:a14="http://schemas.microsoft.com/office/drawing/2010/main">
        <mc:Choice Requires="a14">
          <p:graphicFrame>
            <p:nvGraphicFramePr>
              <p:cNvPr id="42" name="Table 41"/>
              <p:cNvGraphicFramePr>
                <a:graphicFrameLocks noGrp="1"/>
              </p:cNvGraphicFramePr>
              <p:nvPr/>
            </p:nvGraphicFramePr>
            <p:xfrm>
              <a:off x="4595389" y="227080"/>
              <a:ext cx="4747033" cy="1107478"/>
            </p:xfrm>
            <a:graphic>
              <a:graphicData uri="http://schemas.openxmlformats.org/drawingml/2006/table">
                <a:tbl>
                  <a:tblPr firstRow="1" bandRow="1">
                    <a:tableStyleId>{5C22544A-7EE6-4342-B048-85BDC9FD1C3A}</a:tableStyleId>
                  </a:tblPr>
                  <a:tblGrid>
                    <a:gridCol w="631063">
                      <a:extLst>
                        <a:ext uri="{9D8B030D-6E8A-4147-A177-3AD203B41FA5}">
                          <a16:colId xmlns:a16="http://schemas.microsoft.com/office/drawing/2014/main" val="20000"/>
                        </a:ext>
                      </a:extLst>
                    </a:gridCol>
                    <a:gridCol w="658748">
                      <a:extLst>
                        <a:ext uri="{9D8B030D-6E8A-4147-A177-3AD203B41FA5}">
                          <a16:colId xmlns:a16="http://schemas.microsoft.com/office/drawing/2014/main" val="20001"/>
                        </a:ext>
                      </a:extLst>
                    </a:gridCol>
                    <a:gridCol w="592893">
                      <a:extLst>
                        <a:ext uri="{9D8B030D-6E8A-4147-A177-3AD203B41FA5}">
                          <a16:colId xmlns:a16="http://schemas.microsoft.com/office/drawing/2014/main" val="20002"/>
                        </a:ext>
                      </a:extLst>
                    </a:gridCol>
                    <a:gridCol w="585703">
                      <a:extLst>
                        <a:ext uri="{9D8B030D-6E8A-4147-A177-3AD203B41FA5}">
                          <a16:colId xmlns:a16="http://schemas.microsoft.com/office/drawing/2014/main" val="20003"/>
                        </a:ext>
                      </a:extLst>
                    </a:gridCol>
                    <a:gridCol w="593727">
                      <a:extLst>
                        <a:ext uri="{9D8B030D-6E8A-4147-A177-3AD203B41FA5}">
                          <a16:colId xmlns:a16="http://schemas.microsoft.com/office/drawing/2014/main" val="20004"/>
                        </a:ext>
                      </a:extLst>
                    </a:gridCol>
                    <a:gridCol w="561633">
                      <a:extLst>
                        <a:ext uri="{9D8B030D-6E8A-4147-A177-3AD203B41FA5}">
                          <a16:colId xmlns:a16="http://schemas.microsoft.com/office/drawing/2014/main" val="20005"/>
                        </a:ext>
                      </a:extLst>
                    </a:gridCol>
                    <a:gridCol w="561633">
                      <a:extLst>
                        <a:ext uri="{9D8B030D-6E8A-4147-A177-3AD203B41FA5}">
                          <a16:colId xmlns:a16="http://schemas.microsoft.com/office/drawing/2014/main" val="20006"/>
                        </a:ext>
                      </a:extLst>
                    </a:gridCol>
                    <a:gridCol w="561633">
                      <a:extLst>
                        <a:ext uri="{9D8B030D-6E8A-4147-A177-3AD203B41FA5}">
                          <a16:colId xmlns:a16="http://schemas.microsoft.com/office/drawing/2014/main" val="20007"/>
                        </a:ext>
                      </a:extLst>
                    </a:gridCol>
                  </a:tblGrid>
                  <a:tr h="571451">
                    <a:tc>
                      <a:txBody>
                        <a:bodyPr/>
                        <a:lstStyle/>
                        <a:p>
                          <a:pPr algn="l"/>
                          <a:r>
                            <a:rPr lang="en-US" sz="2000" i="1" dirty="0">
                              <a:solidFill>
                                <a:schemeClr val="tx1"/>
                              </a:solidFill>
                              <a:latin typeface="Arial" panose="020B0604020202020204" pitchFamily="34" charset="0"/>
                              <a:cs typeface="Arial" panose="020B0604020202020204" pitchFamily="34" charset="0"/>
                            </a:rPr>
                            <a:t>x</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4</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5</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7</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val="10000"/>
                      </a:ext>
                    </a:extLst>
                  </a:tr>
                  <a:tr h="536027">
                    <a:tc>
                      <a:txBody>
                        <a:bodyPr/>
                        <a:lstStyle/>
                        <a:p>
                          <a:pPr algn="l"/>
                          <a:r>
                            <a:rPr lang="en-US" sz="2000" b="1" i="1" dirty="0">
                              <a:solidFill>
                                <a:schemeClr val="tx1"/>
                              </a:solidFill>
                              <a:latin typeface="Arial" panose="020B0604020202020204" pitchFamily="34" charset="0"/>
                              <a:cs typeface="Arial" panose="020B0604020202020204" pitchFamily="34" charset="0"/>
                            </a:rPr>
                            <a:t>f(x)</a:t>
                          </a:r>
                          <a:endParaRPr lang="en-US" sz="2000" b="1" i="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14:m>
                            <m:oMathPara xmlns:m="http://schemas.openxmlformats.org/officeDocument/2006/math">
                              <m:oMathParaPr>
                                <m:jc m:val="centerGroup"/>
                              </m:oMathParaPr>
                              <m:oMath xmlns:m="http://schemas.openxmlformats.org/officeDocument/2006/math">
                                <m:r>
                                  <m:rPr>
                                    <m:nor/>
                                  </m:rPr>
                                  <a:rPr lang="en-US" sz="2000" b="0" i="0" smtClean="0">
                                    <a:solidFill>
                                      <a:schemeClr val="tx1"/>
                                    </a:solidFill>
                                    <a:latin typeface="Arial" panose="020B0604020202020204" pitchFamily="34" charset="0"/>
                                    <a:cs typeface="Arial" panose="020B0604020202020204" pitchFamily="34" charset="0"/>
                                  </a:rPr>
                                  <m:t>4</m:t>
                                </m:r>
                              </m:oMath>
                            </m:oMathPara>
                          </a14:m>
                          <a:endParaRPr lang="en-US" sz="2000" b="0" i="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10</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20</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35</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56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84</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2" name="Table 41"/>
              <p:cNvGraphicFramePr>
                <a:graphicFrameLocks noGrp="1"/>
              </p:cNvGraphicFramePr>
              <p:nvPr>
                <p:extLst>
                  <p:ext uri="{D42A27DB-BD31-4B8C-83A1-F6EECF244321}">
                    <p14:modId xmlns:p14="http://schemas.microsoft.com/office/powerpoint/2010/main" val="2718017639"/>
                  </p:ext>
                </p:extLst>
              </p:nvPr>
            </p:nvGraphicFramePr>
            <p:xfrm>
              <a:off x="4595389" y="227080"/>
              <a:ext cx="4747033" cy="1107478"/>
            </p:xfrm>
            <a:graphic>
              <a:graphicData uri="http://schemas.openxmlformats.org/drawingml/2006/table">
                <a:tbl>
                  <a:tblPr firstRow="1" bandRow="1">
                    <a:tableStyleId>{5C22544A-7EE6-4342-B048-85BDC9FD1C3A}</a:tableStyleId>
                  </a:tblPr>
                  <a:tblGrid>
                    <a:gridCol w="631063">
                      <a:extLst>
                        <a:ext uri="{9D8B030D-6E8A-4147-A177-3AD203B41FA5}">
                          <a16:colId xmlns:a16="http://schemas.microsoft.com/office/drawing/2014/main" xmlns:a14="http://schemas.microsoft.com/office/drawing/2010/main" xmlns="" val="20000"/>
                        </a:ext>
                      </a:extLst>
                    </a:gridCol>
                    <a:gridCol w="658748">
                      <a:extLst>
                        <a:ext uri="{9D8B030D-6E8A-4147-A177-3AD203B41FA5}">
                          <a16:colId xmlns:a16="http://schemas.microsoft.com/office/drawing/2014/main" xmlns:a14="http://schemas.microsoft.com/office/drawing/2010/main" xmlns="" val="20001"/>
                        </a:ext>
                      </a:extLst>
                    </a:gridCol>
                    <a:gridCol w="592893">
                      <a:extLst>
                        <a:ext uri="{9D8B030D-6E8A-4147-A177-3AD203B41FA5}">
                          <a16:colId xmlns:a16="http://schemas.microsoft.com/office/drawing/2014/main" xmlns:a14="http://schemas.microsoft.com/office/drawing/2010/main" xmlns="" val="20002"/>
                        </a:ext>
                      </a:extLst>
                    </a:gridCol>
                    <a:gridCol w="585703">
                      <a:extLst>
                        <a:ext uri="{9D8B030D-6E8A-4147-A177-3AD203B41FA5}">
                          <a16:colId xmlns:a16="http://schemas.microsoft.com/office/drawing/2014/main" xmlns:a14="http://schemas.microsoft.com/office/drawing/2010/main" xmlns="" val="20003"/>
                        </a:ext>
                      </a:extLst>
                    </a:gridCol>
                    <a:gridCol w="593727">
                      <a:extLst>
                        <a:ext uri="{9D8B030D-6E8A-4147-A177-3AD203B41FA5}">
                          <a16:colId xmlns:a16="http://schemas.microsoft.com/office/drawing/2014/main" xmlns:a14="http://schemas.microsoft.com/office/drawing/2010/main" xmlns="" val="20004"/>
                        </a:ext>
                      </a:extLst>
                    </a:gridCol>
                    <a:gridCol w="561633">
                      <a:extLst>
                        <a:ext uri="{9D8B030D-6E8A-4147-A177-3AD203B41FA5}">
                          <a16:colId xmlns:a16="http://schemas.microsoft.com/office/drawing/2014/main" xmlns:a14="http://schemas.microsoft.com/office/drawing/2010/main" xmlns="" val="20005"/>
                        </a:ext>
                      </a:extLst>
                    </a:gridCol>
                    <a:gridCol w="561633">
                      <a:extLst>
                        <a:ext uri="{9D8B030D-6E8A-4147-A177-3AD203B41FA5}">
                          <a16:colId xmlns:a16="http://schemas.microsoft.com/office/drawing/2014/main" xmlns:a14="http://schemas.microsoft.com/office/drawing/2010/main" xmlns="" val="20006"/>
                        </a:ext>
                      </a:extLst>
                    </a:gridCol>
                    <a:gridCol w="561633">
                      <a:extLst>
                        <a:ext uri="{9D8B030D-6E8A-4147-A177-3AD203B41FA5}">
                          <a16:colId xmlns:a16="http://schemas.microsoft.com/office/drawing/2014/main" xmlns:a14="http://schemas.microsoft.com/office/drawing/2010/main" xmlns="" val="20007"/>
                        </a:ext>
                      </a:extLst>
                    </a:gridCol>
                  </a:tblGrid>
                  <a:tr h="571451">
                    <a:tc>
                      <a:txBody>
                        <a:bodyPr/>
                        <a:lstStyle/>
                        <a:p>
                          <a:pPr algn="l"/>
                          <a:r>
                            <a:rPr lang="en-US" sz="2000" i="1" dirty="0">
                              <a:solidFill>
                                <a:schemeClr val="tx1"/>
                              </a:solidFill>
                              <a:latin typeface="Arial" panose="020B0604020202020204" pitchFamily="34" charset="0"/>
                              <a:cs typeface="Arial" panose="020B0604020202020204" pitchFamily="34" charset="0"/>
                            </a:rPr>
                            <a:t>x</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4</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5</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7</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xmlns:a14="http://schemas.microsoft.com/office/drawing/2010/main" xmlns="" val="10000"/>
                      </a:ext>
                    </a:extLst>
                  </a:tr>
                  <a:tr h="536027">
                    <a:tc>
                      <a:txBody>
                        <a:bodyPr/>
                        <a:lstStyle/>
                        <a:p>
                          <a:pPr algn="l"/>
                          <a:r>
                            <a:rPr lang="en-US" sz="2000" b="1" i="1" dirty="0">
                              <a:solidFill>
                                <a:schemeClr val="tx1"/>
                              </a:solidFill>
                              <a:latin typeface="Arial" panose="020B0604020202020204" pitchFamily="34" charset="0"/>
                              <a:cs typeface="Arial" panose="020B0604020202020204" pitchFamily="34" charset="0"/>
                            </a:rPr>
                            <a:t>f(x)</a:t>
                          </a:r>
                          <a:endParaRPr lang="en-US" sz="2000" b="1" i="0"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solidFill>
                          <a:srgbClr val="F6ECCB"/>
                        </a:solid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endParaRPr lang="en-US"/>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blipFill rotWithShape="1">
                          <a:blip r:embed="rId2"/>
                          <a:stretch>
                            <a:fillRect l="-219588" t="-106818" r="-484536" b="-7955"/>
                          </a:stretch>
                        </a:blip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10</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20</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35</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56</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tc>
                      <a:txBody>
                        <a:bodyPr/>
                        <a:lstStyle/>
                        <a:p>
                          <a:pPr algn="ctr"/>
                          <a:r>
                            <a:rPr lang="en-US" sz="2000" b="0" i="0" dirty="0">
                              <a:solidFill>
                                <a:schemeClr val="tx1"/>
                              </a:solidFill>
                              <a:latin typeface="Arial" panose="020B0604020202020204" pitchFamily="34" charset="0"/>
                              <a:cs typeface="Arial" panose="020B0604020202020204" pitchFamily="34" charset="0"/>
                            </a:rPr>
                            <a:t>84</a:t>
                          </a:r>
                        </a:p>
                      </a:txBody>
                      <a:tcPr anchor="ctr">
                        <a:lnL w="12700" cap="flat" cmpd="sng" algn="ctr">
                          <a:solidFill>
                            <a:srgbClr val="818285"/>
                          </a:solidFill>
                          <a:prstDash val="solid"/>
                          <a:round/>
                          <a:headEnd type="none" w="med" len="med"/>
                          <a:tailEnd type="none" w="med" len="med"/>
                        </a:lnL>
                        <a:lnR w="12700" cap="flat" cmpd="sng" algn="ctr">
                          <a:solidFill>
                            <a:srgbClr val="818285"/>
                          </a:solidFill>
                          <a:prstDash val="solid"/>
                          <a:round/>
                          <a:headEnd type="none" w="med" len="med"/>
                          <a:tailEnd type="none" w="med" len="med"/>
                        </a:lnR>
                        <a:lnT w="12700" cap="flat" cmpd="sng" algn="ctr">
                          <a:solidFill>
                            <a:srgbClr val="818285"/>
                          </a:solidFill>
                          <a:prstDash val="solid"/>
                          <a:round/>
                          <a:headEnd type="none" w="med" len="med"/>
                          <a:tailEnd type="none" w="med" len="med"/>
                        </a:lnT>
                        <a:lnB w="12700" cap="flat" cmpd="sng" algn="ctr">
                          <a:solidFill>
                            <a:srgbClr val="818285"/>
                          </a:solidFill>
                          <a:prstDash val="solid"/>
                          <a:round/>
                          <a:headEnd type="none" w="med" len="med"/>
                          <a:tailEnd type="none" w="med" len="med"/>
                        </a:lnB>
                        <a:noFill/>
                      </a:tcPr>
                    </a:tc>
                    <a:extLst>
                      <a:ext uri="{0D108BD9-81ED-4DB2-BD59-A6C34878D82A}">
                        <a16:rowId xmlns:a16="http://schemas.microsoft.com/office/drawing/2014/main" xmlns:a14="http://schemas.microsoft.com/office/drawing/2010/main" xmlns="" val="10001"/>
                      </a:ext>
                    </a:extLst>
                  </a:tr>
                </a:tbl>
              </a:graphicData>
            </a:graphic>
          </p:graphicFrame>
        </mc:Fallback>
      </mc:AlternateContent>
      <p:sp>
        <p:nvSpPr>
          <p:cNvPr id="13" name="TextBox 12"/>
          <p:cNvSpPr txBox="1"/>
          <p:nvPr/>
        </p:nvSpPr>
        <p:spPr>
          <a:xfrm>
            <a:off x="242942" y="1991153"/>
            <a:ext cx="9977504" cy="1015663"/>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Step 1   </a:t>
            </a:r>
            <a:r>
              <a:rPr lang="en-US" sz="2000" dirty="0">
                <a:latin typeface="Arial" panose="020B0604020202020204" pitchFamily="34" charset="0"/>
                <a:cs typeface="Arial" panose="020B0604020202020204" pitchFamily="34" charset="0"/>
              </a:rPr>
              <a:t>Find the first differences by subtracting consecutive values. </a:t>
            </a:r>
          </a:p>
          <a:p>
            <a:r>
              <a:rPr lang="en-US" sz="2000" dirty="0">
                <a:latin typeface="Arial" panose="020B0604020202020204" pitchFamily="34" charset="0"/>
                <a:cs typeface="Arial" panose="020B0604020202020204" pitchFamily="34" charset="0"/>
              </a:rPr>
              <a:t>              Then find the second differences by subtracting consecutive first differences.</a:t>
            </a:r>
          </a:p>
          <a:p>
            <a:r>
              <a:rPr lang="en-US" sz="2000" dirty="0">
                <a:latin typeface="Arial" panose="020B0604020202020204" pitchFamily="34" charset="0"/>
                <a:cs typeface="Arial" panose="020B0604020202020204" pitchFamily="34" charset="0"/>
              </a:rPr>
              <a:t>              Continue until you obtain differences that are nonzero and constant.</a:t>
            </a:r>
          </a:p>
        </p:txBody>
      </p:sp>
      <p:sp>
        <p:nvSpPr>
          <p:cNvPr id="3" name="TextBox 2"/>
          <p:cNvSpPr txBox="1"/>
          <p:nvPr/>
        </p:nvSpPr>
        <p:spPr>
          <a:xfrm>
            <a:off x="1423981" y="3472092"/>
            <a:ext cx="4624548"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(1)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(2)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(3)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(4)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(5)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(6)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(7)</a:t>
            </a:r>
          </a:p>
        </p:txBody>
      </p:sp>
      <p:sp>
        <p:nvSpPr>
          <p:cNvPr id="16" name="TextBox 15"/>
          <p:cNvSpPr txBox="1"/>
          <p:nvPr/>
        </p:nvSpPr>
        <p:spPr>
          <a:xfrm>
            <a:off x="1508060" y="3997608"/>
            <a:ext cx="4277709" cy="400110"/>
          </a:xfrm>
          <a:prstGeom prst="rect">
            <a:avLst/>
          </a:prstGeom>
          <a:noFill/>
        </p:spPr>
        <p:txBody>
          <a:bodyPr wrap="square" rtlCol="0">
            <a:spAutoFit/>
          </a:bodyPr>
          <a:lstStyle/>
          <a:p>
            <a:r>
              <a:rPr lang="en-US" sz="2000" dirty="0">
                <a:solidFill>
                  <a:srgbClr val="006CB8"/>
                </a:solidFill>
                <a:latin typeface="Arial" panose="020B0604020202020204" pitchFamily="34" charset="0"/>
                <a:cs typeface="Arial" panose="020B0604020202020204" pitchFamily="34" charset="0"/>
              </a:rPr>
              <a:t>1      4      10      20     35      56     84</a:t>
            </a:r>
          </a:p>
        </p:txBody>
      </p:sp>
      <p:sp>
        <p:nvSpPr>
          <p:cNvPr id="17" name="TextBox 16"/>
          <p:cNvSpPr txBox="1"/>
          <p:nvPr/>
        </p:nvSpPr>
        <p:spPr>
          <a:xfrm>
            <a:off x="1781334" y="4554660"/>
            <a:ext cx="3773213" cy="400110"/>
          </a:xfrm>
          <a:prstGeom prst="rect">
            <a:avLst/>
          </a:prstGeom>
          <a:noFill/>
        </p:spPr>
        <p:txBody>
          <a:bodyPr wrap="square" rtlCol="0">
            <a:spAutoFit/>
          </a:bodyPr>
          <a:lstStyle/>
          <a:p>
            <a:r>
              <a:rPr lang="en-US" sz="2000" dirty="0">
                <a:solidFill>
                  <a:srgbClr val="EC1C25"/>
                </a:solidFill>
                <a:latin typeface="Arial" panose="020B0604020202020204" pitchFamily="34" charset="0"/>
                <a:cs typeface="Arial" panose="020B0604020202020204" pitchFamily="34" charset="0"/>
              </a:rPr>
              <a:t>3      6       10     15      21      28</a:t>
            </a:r>
          </a:p>
        </p:txBody>
      </p:sp>
      <p:sp>
        <p:nvSpPr>
          <p:cNvPr id="18" name="TextBox 17"/>
          <p:cNvSpPr txBox="1"/>
          <p:nvPr/>
        </p:nvSpPr>
        <p:spPr>
          <a:xfrm>
            <a:off x="2059125" y="5090325"/>
            <a:ext cx="3159086" cy="400110"/>
          </a:xfrm>
          <a:prstGeom prst="rect">
            <a:avLst/>
          </a:prstGeom>
          <a:noFill/>
        </p:spPr>
        <p:txBody>
          <a:bodyPr wrap="square" rtlCol="0">
            <a:spAutoFit/>
          </a:bodyPr>
          <a:lstStyle/>
          <a:p>
            <a:r>
              <a:rPr lang="en-US" sz="2000" dirty="0">
                <a:solidFill>
                  <a:srgbClr val="009D48"/>
                </a:solidFill>
                <a:latin typeface="Arial" panose="020B0604020202020204" pitchFamily="34" charset="0"/>
                <a:cs typeface="Arial" panose="020B0604020202020204" pitchFamily="34" charset="0"/>
              </a:rPr>
              <a:t>3      4         5       6        7</a:t>
            </a:r>
          </a:p>
        </p:txBody>
      </p:sp>
      <p:sp>
        <p:nvSpPr>
          <p:cNvPr id="19" name="TextBox 18"/>
          <p:cNvSpPr txBox="1"/>
          <p:nvPr/>
        </p:nvSpPr>
        <p:spPr>
          <a:xfrm>
            <a:off x="2285831" y="5648453"/>
            <a:ext cx="2448906"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1        1        1        1</a:t>
            </a:r>
          </a:p>
        </p:txBody>
      </p:sp>
      <p:cxnSp>
        <p:nvCxnSpPr>
          <p:cNvPr id="5" name="Straight Connector 4"/>
          <p:cNvCxnSpPr/>
          <p:nvPr/>
        </p:nvCxnSpPr>
        <p:spPr>
          <a:xfrm>
            <a:off x="1699692" y="4326662"/>
            <a:ext cx="205312" cy="27803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959212" y="4302250"/>
            <a:ext cx="253047"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64811" y="4330054"/>
            <a:ext cx="205312" cy="27803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559341" y="4304472"/>
            <a:ext cx="253047"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95425" y="4327881"/>
            <a:ext cx="283104" cy="308007"/>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236217" y="4314984"/>
            <a:ext cx="253047"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46674" y="4329049"/>
            <a:ext cx="283104" cy="308007"/>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3887466" y="4316152"/>
            <a:ext cx="253047"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246401" y="4329049"/>
            <a:ext cx="283104" cy="308007"/>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4587193" y="4316152"/>
            <a:ext cx="253047"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940479" y="4318431"/>
            <a:ext cx="283104" cy="308007"/>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5281271" y="4305534"/>
            <a:ext cx="253047"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902143" y="4845381"/>
            <a:ext cx="283104" cy="308007"/>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2233417" y="4864014"/>
            <a:ext cx="230043" cy="30583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502134" y="4858935"/>
            <a:ext cx="283104" cy="310918"/>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843919" y="4874524"/>
            <a:ext cx="334610" cy="28215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247030" y="4874524"/>
            <a:ext cx="283104"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3588816" y="4874524"/>
            <a:ext cx="240962" cy="28215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881531" y="4874524"/>
            <a:ext cx="283104"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4223317" y="4874524"/>
            <a:ext cx="240962" cy="28215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571878" y="4856168"/>
            <a:ext cx="283104"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4913664" y="4856168"/>
            <a:ext cx="240962" cy="28215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2194413" y="5395164"/>
            <a:ext cx="233970"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2511632" y="5405674"/>
            <a:ext cx="240962" cy="28215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829327" y="5429358"/>
            <a:ext cx="283104"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3198362" y="5429358"/>
            <a:ext cx="291564" cy="282155"/>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552208" y="5408338"/>
            <a:ext cx="283104"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3880119" y="5408338"/>
            <a:ext cx="284516" cy="285753"/>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242555" y="5438934"/>
            <a:ext cx="283104" cy="295329"/>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4570466" y="5438934"/>
            <a:ext cx="284516" cy="285753"/>
          </a:xfrm>
          <a:prstGeom prst="line">
            <a:avLst/>
          </a:prstGeom>
          <a:ln w="12700">
            <a:solidFill>
              <a:srgbClr val="231F20"/>
            </a:solid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1225077" y="6101152"/>
            <a:ext cx="9126856" cy="707886"/>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Because the third differences are nonzero and constant, you can model the</a:t>
            </a:r>
          </a:p>
          <a:p>
            <a:r>
              <a:rPr lang="en-US" sz="2000" dirty="0">
                <a:latin typeface="Arial" panose="020B0604020202020204" pitchFamily="34" charset="0"/>
                <a:cs typeface="Arial" panose="020B0604020202020204" pitchFamily="34" charset="0"/>
              </a:rPr>
              <a:t>data </a:t>
            </a:r>
            <a:r>
              <a:rPr lang="en-US" sz="2000" i="1" dirty="0">
                <a:latin typeface="Arial" panose="020B0604020202020204" pitchFamily="34" charset="0"/>
                <a:cs typeface="Arial" panose="020B0604020202020204" pitchFamily="34" charset="0"/>
              </a:rPr>
              <a:t>exactly</a:t>
            </a:r>
            <a:r>
              <a:rPr lang="en-US" sz="2000" dirty="0">
                <a:latin typeface="Arial" panose="020B0604020202020204" pitchFamily="34" charset="0"/>
                <a:cs typeface="Arial" panose="020B0604020202020204" pitchFamily="34" charset="0"/>
              </a:rPr>
              <a:t> with a cubic function.</a:t>
            </a:r>
          </a:p>
        </p:txBody>
      </p:sp>
      <p:sp>
        <p:nvSpPr>
          <p:cNvPr id="64" name="TextBox 63"/>
          <p:cNvSpPr txBox="1"/>
          <p:nvPr/>
        </p:nvSpPr>
        <p:spPr>
          <a:xfrm>
            <a:off x="6595067" y="3493112"/>
            <a:ext cx="3468414" cy="707886"/>
          </a:xfrm>
          <a:prstGeom prst="rect">
            <a:avLst/>
          </a:prstGeom>
          <a:noFill/>
        </p:spPr>
        <p:txBody>
          <a:bodyPr wrap="square" rtlCol="0">
            <a:spAutoFit/>
          </a:bodyPr>
          <a:lstStyle/>
          <a:p>
            <a:r>
              <a:rPr lang="en-US" sz="2000" dirty="0">
                <a:solidFill>
                  <a:srgbClr val="EC1C25"/>
                </a:solidFill>
                <a:latin typeface="Arial" panose="020B0604020202020204" pitchFamily="34" charset="0"/>
                <a:cs typeface="Arial" panose="020B0604020202020204" pitchFamily="34" charset="0"/>
              </a:rPr>
              <a:t>Write function values for</a:t>
            </a:r>
          </a:p>
          <a:p>
            <a:r>
              <a:rPr lang="en-US" sz="2000" dirty="0">
                <a:solidFill>
                  <a:srgbClr val="EC1C25"/>
                </a:solidFill>
                <a:latin typeface="Arial" panose="020B0604020202020204" pitchFamily="34" charset="0"/>
                <a:cs typeface="Arial" panose="020B0604020202020204" pitchFamily="34" charset="0"/>
              </a:rPr>
              <a:t>equally-spaced </a:t>
            </a:r>
            <a:r>
              <a:rPr lang="en-US" sz="2000" i="1" dirty="0">
                <a:solidFill>
                  <a:srgbClr val="EC1C25"/>
                </a:solidFill>
                <a:latin typeface="Arial" panose="020B0604020202020204" pitchFamily="34" charset="0"/>
                <a:cs typeface="Arial" panose="020B0604020202020204" pitchFamily="34" charset="0"/>
              </a:rPr>
              <a:t>x</a:t>
            </a:r>
            <a:r>
              <a:rPr lang="en-US" sz="2000" dirty="0">
                <a:solidFill>
                  <a:srgbClr val="EC1C25"/>
                </a:solidFill>
                <a:latin typeface="Arial" panose="020B0604020202020204" pitchFamily="34" charset="0"/>
                <a:cs typeface="Arial" panose="020B0604020202020204" pitchFamily="34" charset="0"/>
              </a:rPr>
              <a:t>-values.</a:t>
            </a:r>
          </a:p>
        </p:txBody>
      </p:sp>
      <p:sp>
        <p:nvSpPr>
          <p:cNvPr id="69" name="TextBox 68"/>
          <p:cNvSpPr txBox="1"/>
          <p:nvPr/>
        </p:nvSpPr>
        <p:spPr>
          <a:xfrm>
            <a:off x="6595067" y="4416743"/>
            <a:ext cx="2102068" cy="400110"/>
          </a:xfrm>
          <a:prstGeom prst="rect">
            <a:avLst/>
          </a:prstGeom>
          <a:noFill/>
        </p:spPr>
        <p:txBody>
          <a:bodyPr wrap="square" rtlCol="0">
            <a:spAutoFit/>
          </a:bodyPr>
          <a:lstStyle/>
          <a:p>
            <a:r>
              <a:rPr lang="en-US" sz="2000" dirty="0">
                <a:solidFill>
                  <a:srgbClr val="EC1C25"/>
                </a:solidFill>
                <a:latin typeface="Arial" panose="020B0604020202020204" pitchFamily="34" charset="0"/>
                <a:cs typeface="Arial" panose="020B0604020202020204" pitchFamily="34" charset="0"/>
              </a:rPr>
              <a:t>First differences</a:t>
            </a:r>
          </a:p>
        </p:txBody>
      </p:sp>
      <p:sp>
        <p:nvSpPr>
          <p:cNvPr id="70" name="TextBox 69"/>
          <p:cNvSpPr txBox="1"/>
          <p:nvPr/>
        </p:nvSpPr>
        <p:spPr>
          <a:xfrm>
            <a:off x="6595067" y="5032598"/>
            <a:ext cx="2469930" cy="400110"/>
          </a:xfrm>
          <a:prstGeom prst="rect">
            <a:avLst/>
          </a:prstGeom>
          <a:noFill/>
        </p:spPr>
        <p:txBody>
          <a:bodyPr wrap="square" rtlCol="0">
            <a:spAutoFit/>
          </a:bodyPr>
          <a:lstStyle/>
          <a:p>
            <a:r>
              <a:rPr lang="en-US" sz="2000" dirty="0">
                <a:solidFill>
                  <a:srgbClr val="EC1C25"/>
                </a:solidFill>
                <a:latin typeface="Arial" panose="020B0604020202020204" pitchFamily="34" charset="0"/>
                <a:cs typeface="Arial" panose="020B0604020202020204" pitchFamily="34" charset="0"/>
              </a:rPr>
              <a:t>Second differences</a:t>
            </a:r>
          </a:p>
        </p:txBody>
      </p:sp>
      <p:sp>
        <p:nvSpPr>
          <p:cNvPr id="71" name="TextBox 70"/>
          <p:cNvSpPr txBox="1"/>
          <p:nvPr/>
        </p:nvSpPr>
        <p:spPr>
          <a:xfrm>
            <a:off x="6595067" y="5648453"/>
            <a:ext cx="2469930" cy="400110"/>
          </a:xfrm>
          <a:prstGeom prst="rect">
            <a:avLst/>
          </a:prstGeom>
          <a:noFill/>
        </p:spPr>
        <p:txBody>
          <a:bodyPr wrap="square" rtlCol="0">
            <a:spAutoFit/>
          </a:bodyPr>
          <a:lstStyle/>
          <a:p>
            <a:r>
              <a:rPr lang="en-US" sz="2000" dirty="0">
                <a:solidFill>
                  <a:srgbClr val="EC1C25"/>
                </a:solidFill>
                <a:latin typeface="Arial" panose="020B0604020202020204" pitchFamily="34" charset="0"/>
                <a:cs typeface="Arial" panose="020B0604020202020204" pitchFamily="34" charset="0"/>
              </a:rPr>
              <a:t>Third differences</a:t>
            </a:r>
          </a:p>
        </p:txBody>
      </p:sp>
      <p:sp>
        <p:nvSpPr>
          <p:cNvPr id="45" name="TextBox 6">
            <a:extLst>
              <a:ext uri="{FF2B5EF4-FFF2-40B4-BE49-F238E27FC236}">
                <a16:creationId xmlns:a16="http://schemas.microsoft.com/office/drawing/2014/main" id="{87E0266A-1A64-4AEA-BA8A-6D411BC8E4F4}"/>
              </a:ext>
            </a:extLst>
          </p:cNvPr>
          <p:cNvSpPr txBox="1"/>
          <p:nvPr/>
        </p:nvSpPr>
        <p:spPr>
          <a:xfrm>
            <a:off x="242942" y="1640417"/>
            <a:ext cx="1558925" cy="383540"/>
          </a:xfrm>
          <a:prstGeom prst="rect">
            <a:avLst/>
          </a:prstGeom>
          <a:noFill/>
        </p:spPr>
        <p:txBody>
          <a:bodyPr wrap="square" rtlCol="0">
            <a:spAutoFit/>
          </a:bodyPr>
          <a:lstStyle/>
          <a:p>
            <a:pPr marL="0" marR="0">
              <a:spcBef>
                <a:spcPts val="0"/>
              </a:spcBef>
              <a:spcAft>
                <a:spcPts val="0"/>
              </a:spcAft>
            </a:pPr>
            <a:r>
              <a:rPr lang="en-US" sz="2000" kern="1200" dirty="0">
                <a:solidFill>
                  <a:srgbClr val="FF0000"/>
                </a:solidFill>
                <a:effectLst/>
                <a:latin typeface="Arial" panose="020B0604020202020204" pitchFamily="34" charset="0"/>
                <a:ea typeface="Times New Roman" panose="02020603050405020304" pitchFamily="18" charset="0"/>
              </a:rPr>
              <a:t>SOLUTION</a:t>
            </a:r>
            <a:endParaRPr lang="en-US" sz="12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1566472" y="4302250"/>
            <a:ext cx="4222033" cy="5431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08060" y="4845381"/>
            <a:ext cx="4046487" cy="5497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633928" y="5395164"/>
            <a:ext cx="3837482" cy="7059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067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fade">
                                      <p:cBhvr>
                                        <p:cTn id="16" dur="500"/>
                                        <p:tgtEl>
                                          <p:spTgt spid="1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500"/>
                                        <p:tgtEl>
                                          <p:spTgt spid="1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6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4"/>
                                        </p:tgtEl>
                                      </p:cBhvr>
                                    </p:animEffect>
                                    <p:set>
                                      <p:cBhvr>
                                        <p:cTn id="40" dur="1" fill="hold">
                                          <p:stCondLst>
                                            <p:cond delay="499"/>
                                          </p:stCondLst>
                                        </p:cTn>
                                        <p:tgtEl>
                                          <p:spTgt spid="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6"/>
                                        </p:tgtEl>
                                      </p:cBhvr>
                                    </p:animEffect>
                                    <p:set>
                                      <p:cBhvr>
                                        <p:cTn id="49" dur="1" fill="hold">
                                          <p:stCondLst>
                                            <p:cond delay="499"/>
                                          </p:stCondLst>
                                        </p:cTn>
                                        <p:tgtEl>
                                          <p:spTgt spid="6"/>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0" nodeType="clickEffect">
                                  <p:stCondLst>
                                    <p:cond delay="0"/>
                                  </p:stCondLst>
                                  <p:childTnLst>
                                    <p:animEffect transition="out" filter="fade">
                                      <p:cBhvr>
                                        <p:cTn id="57" dur="500"/>
                                        <p:tgtEl>
                                          <p:spTgt spid="7"/>
                                        </p:tgtEl>
                                      </p:cBhvr>
                                    </p:animEffect>
                                    <p:set>
                                      <p:cBhvr>
                                        <p:cTn id="58" dur="1" fill="hold">
                                          <p:stCondLst>
                                            <p:cond delay="499"/>
                                          </p:stCondLst>
                                        </p:cTn>
                                        <p:tgtEl>
                                          <p:spTgt spid="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67" grpId="0"/>
      <p:bldP spid="64" grpId="0"/>
      <p:bldP spid="69" grpId="0"/>
      <p:bldP spid="70" grpId="0"/>
      <p:bldP spid="71" grpId="0"/>
      <p:bldP spid="45" grpId="0"/>
      <p:bldP spid="4"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3984</TotalTime>
  <Words>975</Words>
  <Application>Microsoft Office PowerPoint</Application>
  <PresentationFormat>Widescreen</PresentationFormat>
  <Paragraphs>168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Cambria Math</vt:lpstr>
      <vt:lpstr>Segoe UI 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Lance Williams</dc:creator>
  <cp:lastModifiedBy>Thompson, Mikel</cp:lastModifiedBy>
  <cp:revision>259</cp:revision>
  <dcterms:created xsi:type="dcterms:W3CDTF">2018-01-02T19:57:38Z</dcterms:created>
  <dcterms:modified xsi:type="dcterms:W3CDTF">2022-01-11T16:42:10Z</dcterms:modified>
</cp:coreProperties>
</file>